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57" r:id="rId3"/>
    <p:sldId id="268" r:id="rId4"/>
    <p:sldId id="270" r:id="rId5"/>
    <p:sldId id="272" r:id="rId6"/>
    <p:sldId id="274" r:id="rId7"/>
    <p:sldId id="273" r:id="rId8"/>
    <p:sldId id="275" r:id="rId9"/>
    <p:sldId id="271" r:id="rId10"/>
    <p:sldId id="269" r:id="rId11"/>
    <p:sldId id="266" r:id="rId12"/>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6327"/>
  </p:normalViewPr>
  <p:slideViewPr>
    <p:cSldViewPr snapToGrid="0" snapToObjects="1">
      <p:cViewPr varScale="1">
        <p:scale>
          <a:sx n="59" d="100"/>
          <a:sy n="59" d="100"/>
        </p:scale>
        <p:origin x="86" y="2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95DEC2-7288-4127-800B-BA5801C99B33}" type="doc">
      <dgm:prSet loTypeId="urn:microsoft.com/office/officeart/2005/8/layout/hProcess9" loCatId="process" qsTypeId="urn:microsoft.com/office/officeart/2005/8/quickstyle/simple1" qsCatId="simple" csTypeId="urn:microsoft.com/office/officeart/2005/8/colors/accent1_2" csCatId="accent1" phldr="1"/>
      <dgm:spPr/>
    </dgm:pt>
    <dgm:pt modelId="{80776C65-F676-4FF3-8658-D78B99B86F64}">
      <dgm:prSet phldrT="[Tekst]" custT="1"/>
      <dgm:spPr/>
      <dgm:t>
        <a:bodyPr/>
        <a:lstStyle/>
        <a:p>
          <a:r>
            <a:rPr lang="nl-BE" sz="3600" b="1" dirty="0"/>
            <a:t>S</a:t>
          </a:r>
          <a:r>
            <a:rPr lang="nl-BE" sz="2500" dirty="0"/>
            <a:t>ubstitution</a:t>
          </a:r>
        </a:p>
      </dgm:t>
    </dgm:pt>
    <dgm:pt modelId="{12B596C5-1923-4D2A-B2F8-93AF498D3679}" type="parTrans" cxnId="{10845995-434B-455D-A39A-26B59E4C9AA1}">
      <dgm:prSet/>
      <dgm:spPr/>
      <dgm:t>
        <a:bodyPr/>
        <a:lstStyle/>
        <a:p>
          <a:endParaRPr lang="nl-BE"/>
        </a:p>
      </dgm:t>
    </dgm:pt>
    <dgm:pt modelId="{FEE9AAAE-3149-42D5-9197-FF408BB38BBF}" type="sibTrans" cxnId="{10845995-434B-455D-A39A-26B59E4C9AA1}">
      <dgm:prSet/>
      <dgm:spPr/>
      <dgm:t>
        <a:bodyPr/>
        <a:lstStyle/>
        <a:p>
          <a:endParaRPr lang="nl-BE"/>
        </a:p>
      </dgm:t>
    </dgm:pt>
    <dgm:pt modelId="{8847623A-6C45-49CE-9C0D-C4F1B6A52EA2}">
      <dgm:prSet phldrT="[Tekst]" custT="1"/>
      <dgm:spPr/>
      <dgm:t>
        <a:bodyPr/>
        <a:lstStyle/>
        <a:p>
          <a:r>
            <a:rPr lang="nl-BE" sz="2500" dirty="0" err="1"/>
            <a:t>Mesures</a:t>
          </a:r>
          <a:r>
            <a:rPr lang="nl-BE" sz="2500" dirty="0"/>
            <a:t> </a:t>
          </a:r>
          <a:r>
            <a:rPr lang="nl-BE" sz="3600" b="1" dirty="0" err="1"/>
            <a:t>T</a:t>
          </a:r>
          <a:r>
            <a:rPr lang="nl-BE" sz="2500" dirty="0" err="1"/>
            <a:t>echniques</a:t>
          </a:r>
          <a:endParaRPr lang="nl-BE" sz="2500" dirty="0"/>
        </a:p>
      </dgm:t>
    </dgm:pt>
    <dgm:pt modelId="{233EA107-106A-44A2-B18A-A084DC50F22E}" type="parTrans" cxnId="{AA1EE05D-FA2D-41F1-B74C-431B9F68EF2E}">
      <dgm:prSet/>
      <dgm:spPr/>
      <dgm:t>
        <a:bodyPr/>
        <a:lstStyle/>
        <a:p>
          <a:endParaRPr lang="nl-BE"/>
        </a:p>
      </dgm:t>
    </dgm:pt>
    <dgm:pt modelId="{0B7993F0-7686-4552-9E80-DF6A7EB256C0}" type="sibTrans" cxnId="{AA1EE05D-FA2D-41F1-B74C-431B9F68EF2E}">
      <dgm:prSet/>
      <dgm:spPr/>
      <dgm:t>
        <a:bodyPr/>
        <a:lstStyle/>
        <a:p>
          <a:endParaRPr lang="nl-BE"/>
        </a:p>
      </dgm:t>
    </dgm:pt>
    <dgm:pt modelId="{6999CFEF-8300-454C-ABDF-BA4055A4EE31}">
      <dgm:prSet phldrT="[Tekst]" custT="1"/>
      <dgm:spPr/>
      <dgm:t>
        <a:bodyPr/>
        <a:lstStyle/>
        <a:p>
          <a:r>
            <a:rPr lang="nl-BE" sz="2500" dirty="0" err="1"/>
            <a:t>Mesures</a:t>
          </a:r>
          <a:r>
            <a:rPr lang="nl-BE" sz="2500" dirty="0"/>
            <a:t> </a:t>
          </a:r>
          <a:r>
            <a:rPr lang="nl-BE" sz="3600" b="1" dirty="0" err="1"/>
            <a:t>O</a:t>
          </a:r>
          <a:r>
            <a:rPr lang="nl-BE" sz="2500" dirty="0" err="1"/>
            <a:t>rganisationnelles</a:t>
          </a:r>
          <a:endParaRPr lang="nl-BE" sz="2500" dirty="0"/>
        </a:p>
      </dgm:t>
    </dgm:pt>
    <dgm:pt modelId="{33E3B70C-8E56-4549-8ADB-C1FE163CE032}" type="parTrans" cxnId="{CB12BF32-2933-4414-9A6A-E2A2C8DC0497}">
      <dgm:prSet/>
      <dgm:spPr/>
      <dgm:t>
        <a:bodyPr/>
        <a:lstStyle/>
        <a:p>
          <a:endParaRPr lang="nl-BE"/>
        </a:p>
      </dgm:t>
    </dgm:pt>
    <dgm:pt modelId="{79479A1C-4F9C-4F08-AD2D-43E261DA779A}" type="sibTrans" cxnId="{CB12BF32-2933-4414-9A6A-E2A2C8DC0497}">
      <dgm:prSet/>
      <dgm:spPr/>
      <dgm:t>
        <a:bodyPr/>
        <a:lstStyle/>
        <a:p>
          <a:endParaRPr lang="nl-BE"/>
        </a:p>
      </dgm:t>
    </dgm:pt>
    <dgm:pt modelId="{36F09702-E93D-400C-89E6-38554AA94E90}">
      <dgm:prSet phldrT="[Tekst]" custT="1"/>
      <dgm:spPr/>
      <dgm:t>
        <a:bodyPr/>
        <a:lstStyle/>
        <a:p>
          <a:r>
            <a:rPr lang="nl-BE" sz="2500" dirty="0"/>
            <a:t>Protection des </a:t>
          </a:r>
          <a:r>
            <a:rPr lang="nl-BE" sz="3600" b="1" dirty="0" err="1"/>
            <a:t>P</a:t>
          </a:r>
          <a:r>
            <a:rPr lang="nl-BE" sz="2500" dirty="0" err="1"/>
            <a:t>ersonnes</a:t>
          </a:r>
          <a:endParaRPr lang="nl-BE" sz="2500" dirty="0"/>
        </a:p>
      </dgm:t>
    </dgm:pt>
    <dgm:pt modelId="{5B29BB26-036C-4A69-839B-02D37991B95F}" type="parTrans" cxnId="{13AD8160-4AF5-4C0A-9094-0F999D01CC2F}">
      <dgm:prSet/>
      <dgm:spPr/>
      <dgm:t>
        <a:bodyPr/>
        <a:lstStyle/>
        <a:p>
          <a:endParaRPr lang="nl-BE"/>
        </a:p>
      </dgm:t>
    </dgm:pt>
    <dgm:pt modelId="{4892CDB2-7E53-41C7-B5F6-DC4EC628F832}" type="sibTrans" cxnId="{13AD8160-4AF5-4C0A-9094-0F999D01CC2F}">
      <dgm:prSet/>
      <dgm:spPr/>
      <dgm:t>
        <a:bodyPr/>
        <a:lstStyle/>
        <a:p>
          <a:endParaRPr lang="nl-BE"/>
        </a:p>
      </dgm:t>
    </dgm:pt>
    <dgm:pt modelId="{5AB88C91-EBC4-4863-BCA6-A077FF217D16}" type="pres">
      <dgm:prSet presAssocID="{0795DEC2-7288-4127-800B-BA5801C99B33}" presName="CompostProcess" presStyleCnt="0">
        <dgm:presLayoutVars>
          <dgm:dir/>
          <dgm:resizeHandles val="exact"/>
        </dgm:presLayoutVars>
      </dgm:prSet>
      <dgm:spPr/>
    </dgm:pt>
    <dgm:pt modelId="{B1319F74-0108-4D08-A550-2F0918A3DE25}" type="pres">
      <dgm:prSet presAssocID="{0795DEC2-7288-4127-800B-BA5801C99B33}" presName="arrow" presStyleLbl="bgShp" presStyleIdx="0" presStyleCnt="1" custLinFactNeighborX="0"/>
      <dgm:spPr/>
    </dgm:pt>
    <dgm:pt modelId="{85DAC2C3-7DBE-4761-A09A-666A9ECF4948}" type="pres">
      <dgm:prSet presAssocID="{0795DEC2-7288-4127-800B-BA5801C99B33}" presName="linearProcess" presStyleCnt="0"/>
      <dgm:spPr/>
    </dgm:pt>
    <dgm:pt modelId="{6A9AFFF2-918B-4883-82C9-42FDFB787F4C}" type="pres">
      <dgm:prSet presAssocID="{80776C65-F676-4FF3-8658-D78B99B86F64}" presName="textNode" presStyleLbl="node1" presStyleIdx="0" presStyleCnt="4" custScaleX="96368">
        <dgm:presLayoutVars>
          <dgm:bulletEnabled val="1"/>
        </dgm:presLayoutVars>
      </dgm:prSet>
      <dgm:spPr/>
    </dgm:pt>
    <dgm:pt modelId="{96677DA0-3195-40E1-9067-E81763446F46}" type="pres">
      <dgm:prSet presAssocID="{FEE9AAAE-3149-42D5-9197-FF408BB38BBF}" presName="sibTrans" presStyleCnt="0"/>
      <dgm:spPr/>
    </dgm:pt>
    <dgm:pt modelId="{B7F89EB5-1DB1-491B-9CB0-006CB9F4B043}" type="pres">
      <dgm:prSet presAssocID="{8847623A-6C45-49CE-9C0D-C4F1B6A52EA2}" presName="textNode" presStyleLbl="node1" presStyleIdx="1" presStyleCnt="4">
        <dgm:presLayoutVars>
          <dgm:bulletEnabled val="1"/>
        </dgm:presLayoutVars>
      </dgm:prSet>
      <dgm:spPr/>
    </dgm:pt>
    <dgm:pt modelId="{F20E58C2-010F-4BD8-A2A6-7FE9501D1DD2}" type="pres">
      <dgm:prSet presAssocID="{0B7993F0-7686-4552-9E80-DF6A7EB256C0}" presName="sibTrans" presStyleCnt="0"/>
      <dgm:spPr/>
    </dgm:pt>
    <dgm:pt modelId="{450C24F0-6DBF-423F-BA50-E7FA716CC6FB}" type="pres">
      <dgm:prSet presAssocID="{6999CFEF-8300-454C-ABDF-BA4055A4EE31}" presName="textNode" presStyleLbl="node1" presStyleIdx="2" presStyleCnt="4" custScaleX="137472">
        <dgm:presLayoutVars>
          <dgm:bulletEnabled val="1"/>
        </dgm:presLayoutVars>
      </dgm:prSet>
      <dgm:spPr/>
    </dgm:pt>
    <dgm:pt modelId="{0617BEF8-75E9-41CB-8C66-E80539C165DE}" type="pres">
      <dgm:prSet presAssocID="{79479A1C-4F9C-4F08-AD2D-43E261DA779A}" presName="sibTrans" presStyleCnt="0"/>
      <dgm:spPr/>
    </dgm:pt>
    <dgm:pt modelId="{159DCFF8-1FB2-49ED-B6C6-F44CFD49E595}" type="pres">
      <dgm:prSet presAssocID="{36F09702-E93D-400C-89E6-38554AA94E90}" presName="textNode" presStyleLbl="node1" presStyleIdx="3" presStyleCnt="4" custScaleX="103430">
        <dgm:presLayoutVars>
          <dgm:bulletEnabled val="1"/>
        </dgm:presLayoutVars>
      </dgm:prSet>
      <dgm:spPr/>
    </dgm:pt>
  </dgm:ptLst>
  <dgm:cxnLst>
    <dgm:cxn modelId="{CB12BF32-2933-4414-9A6A-E2A2C8DC0497}" srcId="{0795DEC2-7288-4127-800B-BA5801C99B33}" destId="{6999CFEF-8300-454C-ABDF-BA4055A4EE31}" srcOrd="2" destOrd="0" parTransId="{33E3B70C-8E56-4549-8ADB-C1FE163CE032}" sibTransId="{79479A1C-4F9C-4F08-AD2D-43E261DA779A}"/>
    <dgm:cxn modelId="{AA1EE05D-FA2D-41F1-B74C-431B9F68EF2E}" srcId="{0795DEC2-7288-4127-800B-BA5801C99B33}" destId="{8847623A-6C45-49CE-9C0D-C4F1B6A52EA2}" srcOrd="1" destOrd="0" parTransId="{233EA107-106A-44A2-B18A-A084DC50F22E}" sibTransId="{0B7993F0-7686-4552-9E80-DF6A7EB256C0}"/>
    <dgm:cxn modelId="{13AD8160-4AF5-4C0A-9094-0F999D01CC2F}" srcId="{0795DEC2-7288-4127-800B-BA5801C99B33}" destId="{36F09702-E93D-400C-89E6-38554AA94E90}" srcOrd="3" destOrd="0" parTransId="{5B29BB26-036C-4A69-839B-02D37991B95F}" sibTransId="{4892CDB2-7E53-41C7-B5F6-DC4EC628F832}"/>
    <dgm:cxn modelId="{1FF18556-39E4-49D0-994F-79B0B6AA1D3A}" type="presOf" srcId="{36F09702-E93D-400C-89E6-38554AA94E90}" destId="{159DCFF8-1FB2-49ED-B6C6-F44CFD49E595}" srcOrd="0" destOrd="0" presId="urn:microsoft.com/office/officeart/2005/8/layout/hProcess9"/>
    <dgm:cxn modelId="{986E9282-8F86-46DE-960D-D0A08008C3D6}" type="presOf" srcId="{8847623A-6C45-49CE-9C0D-C4F1B6A52EA2}" destId="{B7F89EB5-1DB1-491B-9CB0-006CB9F4B043}" srcOrd="0" destOrd="0" presId="urn:microsoft.com/office/officeart/2005/8/layout/hProcess9"/>
    <dgm:cxn modelId="{10845995-434B-455D-A39A-26B59E4C9AA1}" srcId="{0795DEC2-7288-4127-800B-BA5801C99B33}" destId="{80776C65-F676-4FF3-8658-D78B99B86F64}" srcOrd="0" destOrd="0" parTransId="{12B596C5-1923-4D2A-B2F8-93AF498D3679}" sibTransId="{FEE9AAAE-3149-42D5-9197-FF408BB38BBF}"/>
    <dgm:cxn modelId="{9A1C80B7-8EB5-462F-827F-71C931180ADC}" type="presOf" srcId="{6999CFEF-8300-454C-ABDF-BA4055A4EE31}" destId="{450C24F0-6DBF-423F-BA50-E7FA716CC6FB}" srcOrd="0" destOrd="0" presId="urn:microsoft.com/office/officeart/2005/8/layout/hProcess9"/>
    <dgm:cxn modelId="{467C7FEF-C30F-4259-BA27-5D1320D588EE}" type="presOf" srcId="{80776C65-F676-4FF3-8658-D78B99B86F64}" destId="{6A9AFFF2-918B-4883-82C9-42FDFB787F4C}" srcOrd="0" destOrd="0" presId="urn:microsoft.com/office/officeart/2005/8/layout/hProcess9"/>
    <dgm:cxn modelId="{E6497DFD-0F9D-48F3-90C5-F0A22223F042}" type="presOf" srcId="{0795DEC2-7288-4127-800B-BA5801C99B33}" destId="{5AB88C91-EBC4-4863-BCA6-A077FF217D16}" srcOrd="0" destOrd="0" presId="urn:microsoft.com/office/officeart/2005/8/layout/hProcess9"/>
    <dgm:cxn modelId="{5BC3BB05-70F9-4160-A3F8-4AE612C15FBD}" type="presParOf" srcId="{5AB88C91-EBC4-4863-BCA6-A077FF217D16}" destId="{B1319F74-0108-4D08-A550-2F0918A3DE25}" srcOrd="0" destOrd="0" presId="urn:microsoft.com/office/officeart/2005/8/layout/hProcess9"/>
    <dgm:cxn modelId="{03C7DCEB-BDC5-4FC0-BF02-E083C859E37B}" type="presParOf" srcId="{5AB88C91-EBC4-4863-BCA6-A077FF217D16}" destId="{85DAC2C3-7DBE-4761-A09A-666A9ECF4948}" srcOrd="1" destOrd="0" presId="urn:microsoft.com/office/officeart/2005/8/layout/hProcess9"/>
    <dgm:cxn modelId="{6BBC0307-F745-4668-A609-9DB971B0BFB3}" type="presParOf" srcId="{85DAC2C3-7DBE-4761-A09A-666A9ECF4948}" destId="{6A9AFFF2-918B-4883-82C9-42FDFB787F4C}" srcOrd="0" destOrd="0" presId="urn:microsoft.com/office/officeart/2005/8/layout/hProcess9"/>
    <dgm:cxn modelId="{46353B78-BCAC-4C6F-BC31-4CC3169B22AB}" type="presParOf" srcId="{85DAC2C3-7DBE-4761-A09A-666A9ECF4948}" destId="{96677DA0-3195-40E1-9067-E81763446F46}" srcOrd="1" destOrd="0" presId="urn:microsoft.com/office/officeart/2005/8/layout/hProcess9"/>
    <dgm:cxn modelId="{5F9FA78E-39DE-4641-AE21-093246EC754D}" type="presParOf" srcId="{85DAC2C3-7DBE-4761-A09A-666A9ECF4948}" destId="{B7F89EB5-1DB1-491B-9CB0-006CB9F4B043}" srcOrd="2" destOrd="0" presId="urn:microsoft.com/office/officeart/2005/8/layout/hProcess9"/>
    <dgm:cxn modelId="{813765E5-2599-47D4-8F58-FF9EB5020AF7}" type="presParOf" srcId="{85DAC2C3-7DBE-4761-A09A-666A9ECF4948}" destId="{F20E58C2-010F-4BD8-A2A6-7FE9501D1DD2}" srcOrd="3" destOrd="0" presId="urn:microsoft.com/office/officeart/2005/8/layout/hProcess9"/>
    <dgm:cxn modelId="{6D424DC4-9500-4FAB-BCD1-68959BB0A4D7}" type="presParOf" srcId="{85DAC2C3-7DBE-4761-A09A-666A9ECF4948}" destId="{450C24F0-6DBF-423F-BA50-E7FA716CC6FB}" srcOrd="4" destOrd="0" presId="urn:microsoft.com/office/officeart/2005/8/layout/hProcess9"/>
    <dgm:cxn modelId="{00727345-6D62-4097-90AB-0EE24D802D91}" type="presParOf" srcId="{85DAC2C3-7DBE-4761-A09A-666A9ECF4948}" destId="{0617BEF8-75E9-41CB-8C66-E80539C165DE}" srcOrd="5" destOrd="0" presId="urn:microsoft.com/office/officeart/2005/8/layout/hProcess9"/>
    <dgm:cxn modelId="{F3BC0AA6-14E5-427A-9A02-9C4341917429}" type="presParOf" srcId="{85DAC2C3-7DBE-4761-A09A-666A9ECF4948}" destId="{159DCFF8-1FB2-49ED-B6C6-F44CFD49E59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19F74-0108-4D08-A550-2F0918A3DE25}">
      <dsp:nvSpPr>
        <dsp:cNvPr id="0" name=""/>
        <dsp:cNvSpPr/>
      </dsp:nvSpPr>
      <dsp:spPr>
        <a:xfrm>
          <a:off x="808077" y="0"/>
          <a:ext cx="9158208" cy="37465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A9AFFF2-918B-4883-82C9-42FDFB787F4C}">
      <dsp:nvSpPr>
        <dsp:cNvPr id="0" name=""/>
        <dsp:cNvSpPr/>
      </dsp:nvSpPr>
      <dsp:spPr>
        <a:xfrm>
          <a:off x="1892" y="1123950"/>
          <a:ext cx="2136619"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nl-BE" sz="3600" b="1" kern="1200" dirty="0"/>
            <a:t>S</a:t>
          </a:r>
          <a:r>
            <a:rPr lang="nl-BE" sz="2500" kern="1200" dirty="0"/>
            <a:t>ubstitution</a:t>
          </a:r>
        </a:p>
      </dsp:txBody>
      <dsp:txXfrm>
        <a:off x="75048" y="1197106"/>
        <a:ext cx="1990307" cy="1352288"/>
      </dsp:txXfrm>
    </dsp:sp>
    <dsp:sp modelId="{B7F89EB5-1DB1-491B-9CB0-006CB9F4B043}">
      <dsp:nvSpPr>
        <dsp:cNvPr id="0" name=""/>
        <dsp:cNvSpPr/>
      </dsp:nvSpPr>
      <dsp:spPr>
        <a:xfrm>
          <a:off x="2497066" y="1123950"/>
          <a:ext cx="2217146"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BE" sz="2500" kern="1200" dirty="0" err="1"/>
            <a:t>Mesures</a:t>
          </a:r>
          <a:r>
            <a:rPr lang="nl-BE" sz="2500" kern="1200" dirty="0"/>
            <a:t> </a:t>
          </a:r>
          <a:r>
            <a:rPr lang="nl-BE" sz="3600" b="1" kern="1200" dirty="0" err="1"/>
            <a:t>T</a:t>
          </a:r>
          <a:r>
            <a:rPr lang="nl-BE" sz="2500" kern="1200" dirty="0" err="1"/>
            <a:t>echniques</a:t>
          </a:r>
          <a:endParaRPr lang="nl-BE" sz="2500" kern="1200" dirty="0"/>
        </a:p>
      </dsp:txBody>
      <dsp:txXfrm>
        <a:off x="2570222" y="1197106"/>
        <a:ext cx="2070834" cy="1352288"/>
      </dsp:txXfrm>
    </dsp:sp>
    <dsp:sp modelId="{450C24F0-6DBF-423F-BA50-E7FA716CC6FB}">
      <dsp:nvSpPr>
        <dsp:cNvPr id="0" name=""/>
        <dsp:cNvSpPr/>
      </dsp:nvSpPr>
      <dsp:spPr>
        <a:xfrm>
          <a:off x="5072766" y="1123950"/>
          <a:ext cx="3047954"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BE" sz="2500" kern="1200" dirty="0" err="1"/>
            <a:t>Mesures</a:t>
          </a:r>
          <a:r>
            <a:rPr lang="nl-BE" sz="2500" kern="1200" dirty="0"/>
            <a:t> </a:t>
          </a:r>
          <a:r>
            <a:rPr lang="nl-BE" sz="3600" b="1" kern="1200" dirty="0" err="1"/>
            <a:t>O</a:t>
          </a:r>
          <a:r>
            <a:rPr lang="nl-BE" sz="2500" kern="1200" dirty="0" err="1"/>
            <a:t>rganisationnelles</a:t>
          </a:r>
          <a:endParaRPr lang="nl-BE" sz="2500" kern="1200" dirty="0"/>
        </a:p>
      </dsp:txBody>
      <dsp:txXfrm>
        <a:off x="5145922" y="1197106"/>
        <a:ext cx="2901642" cy="1352288"/>
      </dsp:txXfrm>
    </dsp:sp>
    <dsp:sp modelId="{159DCFF8-1FB2-49ED-B6C6-F44CFD49E595}">
      <dsp:nvSpPr>
        <dsp:cNvPr id="0" name=""/>
        <dsp:cNvSpPr/>
      </dsp:nvSpPr>
      <dsp:spPr>
        <a:xfrm>
          <a:off x="8479275" y="1123950"/>
          <a:ext cx="2293194" cy="1498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nl-BE" sz="2500" kern="1200" dirty="0"/>
            <a:t>Protection des </a:t>
          </a:r>
          <a:r>
            <a:rPr lang="nl-BE" sz="3600" b="1" kern="1200" dirty="0" err="1"/>
            <a:t>P</a:t>
          </a:r>
          <a:r>
            <a:rPr lang="nl-BE" sz="2500" kern="1200" dirty="0" err="1"/>
            <a:t>ersonnes</a:t>
          </a:r>
          <a:endParaRPr lang="nl-BE" sz="2500" kern="1200" dirty="0"/>
        </a:p>
      </dsp:txBody>
      <dsp:txXfrm>
        <a:off x="8552431" y="1197106"/>
        <a:ext cx="2146882" cy="13522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B09C3F-EDBB-B04A-98A8-C3D4D6997D47}" type="datetimeFigureOut">
              <a:rPr lang="en-BE" smtClean="0"/>
              <a:t>10/13/2023</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59B669-4163-A942-A15F-ABAE585B9C25}" type="slidenum">
              <a:rPr lang="en-BE" smtClean="0"/>
              <a:t>‹nr.›</a:t>
            </a:fld>
            <a:endParaRPr lang="en-BE"/>
          </a:p>
        </p:txBody>
      </p:sp>
    </p:spTree>
    <p:extLst>
      <p:ext uri="{BB962C8B-B14F-4D97-AF65-F5344CB8AC3E}">
        <p14:creationId xmlns:p14="http://schemas.microsoft.com/office/powerpoint/2010/main" val="373986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7F34-BB71-DC40-B16C-B13F09933A67}"/>
              </a:ext>
            </a:extLst>
          </p:cNvPr>
          <p:cNvSpPr>
            <a:spLocks noGrp="1"/>
          </p:cNvSpPr>
          <p:nvPr>
            <p:ph type="ctrTitle"/>
          </p:nvPr>
        </p:nvSpPr>
        <p:spPr>
          <a:xfrm>
            <a:off x="1097694" y="2003129"/>
            <a:ext cx="9144000" cy="2387600"/>
          </a:xfrm>
        </p:spPr>
        <p:txBody>
          <a:bodyPr anchor="b">
            <a:normAutofit/>
          </a:bodyPr>
          <a:lstStyle>
            <a:lvl1pPr algn="l">
              <a:defRPr sz="5400"/>
            </a:lvl1pPr>
          </a:lstStyle>
          <a:p>
            <a:r>
              <a:rPr lang="nl-NL"/>
              <a:t>Klik om stijl te bewerken</a:t>
            </a:r>
            <a:endParaRPr lang="en-BE" dirty="0"/>
          </a:p>
        </p:txBody>
      </p:sp>
      <p:sp>
        <p:nvSpPr>
          <p:cNvPr id="3" name="Subtitle 2">
            <a:extLst>
              <a:ext uri="{FF2B5EF4-FFF2-40B4-BE49-F238E27FC236}">
                <a16:creationId xmlns:a16="http://schemas.microsoft.com/office/drawing/2014/main" id="{8C6F368C-5008-E242-BEB7-03BB3EB7369D}"/>
              </a:ext>
            </a:extLst>
          </p:cNvPr>
          <p:cNvSpPr>
            <a:spLocks noGrp="1"/>
          </p:cNvSpPr>
          <p:nvPr>
            <p:ph type="subTitle" idx="1"/>
          </p:nvPr>
        </p:nvSpPr>
        <p:spPr>
          <a:xfrm>
            <a:off x="1097694" y="4434021"/>
            <a:ext cx="9144000" cy="1655762"/>
          </a:xfrm>
        </p:spPr>
        <p:txBody>
          <a:bodyPr/>
          <a:lstStyle>
            <a:lvl1pPr marL="0" indent="0" algn="l">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BE" dirty="0"/>
          </a:p>
        </p:txBody>
      </p:sp>
      <p:sp>
        <p:nvSpPr>
          <p:cNvPr id="6" name="Slide Number Placeholder 5">
            <a:extLst>
              <a:ext uri="{FF2B5EF4-FFF2-40B4-BE49-F238E27FC236}">
                <a16:creationId xmlns:a16="http://schemas.microsoft.com/office/drawing/2014/main" id="{DEE3A8CC-C341-4C41-B93B-B53102567F2D}"/>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52806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C4AADDB-5007-984E-A614-8965A6BC12D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2738938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CB600-1561-1E40-9339-1E404EE6925C}"/>
              </a:ext>
            </a:extLst>
          </p:cNvPr>
          <p:cNvSpPr>
            <a:spLocks noGrp="1"/>
          </p:cNvSpPr>
          <p:nvPr>
            <p:ph type="title"/>
          </p:nvPr>
        </p:nvSpPr>
        <p:spPr>
          <a:xfrm>
            <a:off x="838200" y="278626"/>
            <a:ext cx="9220200" cy="1325563"/>
          </a:xfrm>
        </p:spPr>
        <p:txBody>
          <a:bodyPr/>
          <a:lstStyle/>
          <a:p>
            <a:r>
              <a:rPr lang="nl-NL"/>
              <a:t>Klik om stijl te bewerken</a:t>
            </a:r>
            <a:endParaRPr lang="en-BE" dirty="0"/>
          </a:p>
        </p:txBody>
      </p:sp>
      <p:sp>
        <p:nvSpPr>
          <p:cNvPr id="3" name="Content Placeholder 2">
            <a:extLst>
              <a:ext uri="{FF2B5EF4-FFF2-40B4-BE49-F238E27FC236}">
                <a16:creationId xmlns:a16="http://schemas.microsoft.com/office/drawing/2014/main" id="{605E339C-BB53-8C46-990B-B013F445DE0E}"/>
              </a:ext>
            </a:extLst>
          </p:cNvPr>
          <p:cNvSpPr>
            <a:spLocks noGrp="1"/>
          </p:cNvSpPr>
          <p:nvPr>
            <p:ph idx="1"/>
          </p:nvPr>
        </p:nvSpPr>
        <p:spPr>
          <a:xfrm>
            <a:off x="838200" y="1739126"/>
            <a:ext cx="10775094" cy="374727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6" name="Slide Number Placeholder 5">
            <a:extLst>
              <a:ext uri="{FF2B5EF4-FFF2-40B4-BE49-F238E27FC236}">
                <a16:creationId xmlns:a16="http://schemas.microsoft.com/office/drawing/2014/main" id="{94B45E91-0BA3-BC46-A1E6-B174BC40141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754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D9ACF-FE41-0E4C-88D6-1AD046798B57}"/>
              </a:ext>
            </a:extLst>
          </p:cNvPr>
          <p:cNvSpPr>
            <a:spLocks noGrp="1"/>
          </p:cNvSpPr>
          <p:nvPr>
            <p:ph type="title"/>
          </p:nvPr>
        </p:nvSpPr>
        <p:spPr>
          <a:xfrm>
            <a:off x="838200" y="278626"/>
            <a:ext cx="9220200" cy="1325563"/>
          </a:xfrm>
        </p:spPr>
        <p:txBody>
          <a:bodyPr/>
          <a:lstStyle/>
          <a:p>
            <a:r>
              <a:rPr lang="nl-NL"/>
              <a:t>Klik om stijl te bewerken</a:t>
            </a:r>
            <a:endParaRPr lang="en-BE"/>
          </a:p>
        </p:txBody>
      </p:sp>
      <p:sp>
        <p:nvSpPr>
          <p:cNvPr id="5" name="Slide Number Placeholder 4">
            <a:extLst>
              <a:ext uri="{FF2B5EF4-FFF2-40B4-BE49-F238E27FC236}">
                <a16:creationId xmlns:a16="http://schemas.microsoft.com/office/drawing/2014/main" id="{4B7BDF43-3245-584E-95CE-D3053D3BA9C9}"/>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04015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DBBC9-2B37-EB4C-81B9-E5632C5F2BF0}"/>
              </a:ext>
            </a:extLst>
          </p:cNvPr>
          <p:cNvSpPr>
            <a:spLocks noGrp="1"/>
          </p:cNvSpPr>
          <p:nvPr>
            <p:ph type="title"/>
          </p:nvPr>
        </p:nvSpPr>
        <p:spPr>
          <a:xfrm>
            <a:off x="1124464" y="1981588"/>
            <a:ext cx="10488829" cy="2852737"/>
          </a:xfrm>
        </p:spPr>
        <p:txBody>
          <a:bodyPr anchor="b">
            <a:normAutofit/>
          </a:bodyPr>
          <a:lstStyle>
            <a:lvl1pPr>
              <a:defRPr sz="5400"/>
            </a:lvl1pPr>
          </a:lstStyle>
          <a:p>
            <a:r>
              <a:rPr lang="nl-NL"/>
              <a:t>Klik om stijl te bewerken</a:t>
            </a:r>
            <a:endParaRPr lang="en-BE" dirty="0"/>
          </a:p>
        </p:txBody>
      </p:sp>
      <p:sp>
        <p:nvSpPr>
          <p:cNvPr id="6" name="Slide Number Placeholder 5">
            <a:extLst>
              <a:ext uri="{FF2B5EF4-FFF2-40B4-BE49-F238E27FC236}">
                <a16:creationId xmlns:a16="http://schemas.microsoft.com/office/drawing/2014/main" id="{25D00FCF-6655-0D40-BBB4-448556C9ACB6}"/>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9963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33C5-659D-5C41-9772-6A7E497A57EC}"/>
              </a:ext>
            </a:extLst>
          </p:cNvPr>
          <p:cNvSpPr>
            <a:spLocks noGrp="1"/>
          </p:cNvSpPr>
          <p:nvPr>
            <p:ph type="title"/>
          </p:nvPr>
        </p:nvSpPr>
        <p:spPr>
          <a:xfrm>
            <a:off x="838200" y="278626"/>
            <a:ext cx="10515600" cy="1325563"/>
          </a:xfrm>
        </p:spPr>
        <p:txBody>
          <a:bodyPr/>
          <a:lstStyle/>
          <a:p>
            <a:r>
              <a:rPr lang="nl-NL"/>
              <a:t>Klik om stijl te bewerken</a:t>
            </a:r>
            <a:endParaRPr lang="en-BE"/>
          </a:p>
        </p:txBody>
      </p:sp>
      <p:sp>
        <p:nvSpPr>
          <p:cNvPr id="3" name="Content Placeholder 2">
            <a:extLst>
              <a:ext uri="{FF2B5EF4-FFF2-40B4-BE49-F238E27FC236}">
                <a16:creationId xmlns:a16="http://schemas.microsoft.com/office/drawing/2014/main" id="{CB3E33BB-1829-844B-8A35-3158D2055753}"/>
              </a:ext>
            </a:extLst>
          </p:cNvPr>
          <p:cNvSpPr>
            <a:spLocks noGrp="1"/>
          </p:cNvSpPr>
          <p:nvPr>
            <p:ph sz="half" idx="1"/>
          </p:nvPr>
        </p:nvSpPr>
        <p:spPr>
          <a:xfrm>
            <a:off x="838200" y="1739126"/>
            <a:ext cx="5181600" cy="371020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dirty="0"/>
          </a:p>
        </p:txBody>
      </p:sp>
      <p:sp>
        <p:nvSpPr>
          <p:cNvPr id="4" name="Content Placeholder 3">
            <a:extLst>
              <a:ext uri="{FF2B5EF4-FFF2-40B4-BE49-F238E27FC236}">
                <a16:creationId xmlns:a16="http://schemas.microsoft.com/office/drawing/2014/main" id="{255C4D9F-719E-C742-B3EC-9C7FAC904378}"/>
              </a:ext>
            </a:extLst>
          </p:cNvPr>
          <p:cNvSpPr>
            <a:spLocks noGrp="1"/>
          </p:cNvSpPr>
          <p:nvPr>
            <p:ph sz="half" idx="2"/>
          </p:nvPr>
        </p:nvSpPr>
        <p:spPr>
          <a:xfrm>
            <a:off x="6172200" y="1739126"/>
            <a:ext cx="5181600" cy="3710204"/>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7" name="Slide Number Placeholder 6">
            <a:extLst>
              <a:ext uri="{FF2B5EF4-FFF2-40B4-BE49-F238E27FC236}">
                <a16:creationId xmlns:a16="http://schemas.microsoft.com/office/drawing/2014/main" id="{74F680DB-8735-D44E-A6E0-8830B72CE931}"/>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287058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11619-3470-6447-B217-DEEE14E12AC6}"/>
              </a:ext>
            </a:extLst>
          </p:cNvPr>
          <p:cNvSpPr>
            <a:spLocks noGrp="1"/>
          </p:cNvSpPr>
          <p:nvPr>
            <p:ph type="title"/>
          </p:nvPr>
        </p:nvSpPr>
        <p:spPr>
          <a:xfrm>
            <a:off x="839788" y="278626"/>
            <a:ext cx="10515600" cy="1325563"/>
          </a:xfrm>
        </p:spPr>
        <p:txBody>
          <a:bodyPr/>
          <a:lstStyle/>
          <a:p>
            <a:r>
              <a:rPr lang="nl-NL"/>
              <a:t>Klik om stijl te bewerken</a:t>
            </a:r>
            <a:endParaRPr lang="en-BE"/>
          </a:p>
        </p:txBody>
      </p:sp>
      <p:sp>
        <p:nvSpPr>
          <p:cNvPr id="3" name="Text Placeholder 2">
            <a:extLst>
              <a:ext uri="{FF2B5EF4-FFF2-40B4-BE49-F238E27FC236}">
                <a16:creationId xmlns:a16="http://schemas.microsoft.com/office/drawing/2014/main" id="{616591F2-54BC-1941-B2ED-0101B2DAF47E}"/>
              </a:ext>
            </a:extLst>
          </p:cNvPr>
          <p:cNvSpPr>
            <a:spLocks noGrp="1"/>
          </p:cNvSpPr>
          <p:nvPr>
            <p:ph type="body" idx="1"/>
          </p:nvPr>
        </p:nvSpPr>
        <p:spPr>
          <a:xfrm>
            <a:off x="839788" y="15946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a:extLst>
              <a:ext uri="{FF2B5EF4-FFF2-40B4-BE49-F238E27FC236}">
                <a16:creationId xmlns:a16="http://schemas.microsoft.com/office/drawing/2014/main" id="{3EAE7162-2CA9-DD4D-B6B9-B0735176F94D}"/>
              </a:ext>
            </a:extLst>
          </p:cNvPr>
          <p:cNvSpPr>
            <a:spLocks noGrp="1"/>
          </p:cNvSpPr>
          <p:nvPr>
            <p:ph sz="half" idx="2"/>
          </p:nvPr>
        </p:nvSpPr>
        <p:spPr>
          <a:xfrm>
            <a:off x="839788" y="2418576"/>
            <a:ext cx="5157787" cy="30554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5" name="Text Placeholder 4">
            <a:extLst>
              <a:ext uri="{FF2B5EF4-FFF2-40B4-BE49-F238E27FC236}">
                <a16:creationId xmlns:a16="http://schemas.microsoft.com/office/drawing/2014/main" id="{E916C6EE-A1E9-2E4A-87D1-7C93DCB3B6BF}"/>
              </a:ext>
            </a:extLst>
          </p:cNvPr>
          <p:cNvSpPr>
            <a:spLocks noGrp="1"/>
          </p:cNvSpPr>
          <p:nvPr>
            <p:ph type="body" sz="quarter" idx="3"/>
          </p:nvPr>
        </p:nvSpPr>
        <p:spPr>
          <a:xfrm>
            <a:off x="6172200" y="15946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a:extLst>
              <a:ext uri="{FF2B5EF4-FFF2-40B4-BE49-F238E27FC236}">
                <a16:creationId xmlns:a16="http://schemas.microsoft.com/office/drawing/2014/main" id="{854F374B-72D8-5847-B1DF-DB0A3CDD04D3}"/>
              </a:ext>
            </a:extLst>
          </p:cNvPr>
          <p:cNvSpPr>
            <a:spLocks noGrp="1"/>
          </p:cNvSpPr>
          <p:nvPr>
            <p:ph sz="quarter" idx="4"/>
          </p:nvPr>
        </p:nvSpPr>
        <p:spPr>
          <a:xfrm>
            <a:off x="6172200" y="2418576"/>
            <a:ext cx="5183188" cy="305546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9" name="Slide Number Placeholder 8">
            <a:extLst>
              <a:ext uri="{FF2B5EF4-FFF2-40B4-BE49-F238E27FC236}">
                <a16:creationId xmlns:a16="http://schemas.microsoft.com/office/drawing/2014/main" id="{76DBC731-58FD-6B49-BCA5-0BCF40029027}"/>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420531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122-FB8E-6042-B7C8-AB6906D51365}"/>
              </a:ext>
            </a:extLst>
          </p:cNvPr>
          <p:cNvSpPr>
            <a:spLocks noGrp="1"/>
          </p:cNvSpPr>
          <p:nvPr>
            <p:ph type="title"/>
          </p:nvPr>
        </p:nvSpPr>
        <p:spPr>
          <a:xfrm>
            <a:off x="839788" y="987425"/>
            <a:ext cx="4053488" cy="525162"/>
          </a:xfrm>
        </p:spPr>
        <p:txBody>
          <a:bodyPr anchor="t">
            <a:normAutofit/>
          </a:bodyPr>
          <a:lstStyle>
            <a:lvl1pPr algn="l">
              <a:defRPr sz="2400"/>
            </a:lvl1pPr>
          </a:lstStyle>
          <a:p>
            <a:r>
              <a:rPr lang="nl-NL"/>
              <a:t>Klik om stijl te bewerken</a:t>
            </a:r>
            <a:endParaRPr lang="en-BE" dirty="0"/>
          </a:p>
        </p:txBody>
      </p:sp>
      <p:sp>
        <p:nvSpPr>
          <p:cNvPr id="3" name="Content Placeholder 2">
            <a:extLst>
              <a:ext uri="{FF2B5EF4-FFF2-40B4-BE49-F238E27FC236}">
                <a16:creationId xmlns:a16="http://schemas.microsoft.com/office/drawing/2014/main" id="{DC70FD0F-9F82-D841-856F-610FB34F3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a:p>
        </p:txBody>
      </p:sp>
      <p:sp>
        <p:nvSpPr>
          <p:cNvPr id="4" name="Text Placeholder 3">
            <a:extLst>
              <a:ext uri="{FF2B5EF4-FFF2-40B4-BE49-F238E27FC236}">
                <a16:creationId xmlns:a16="http://schemas.microsoft.com/office/drawing/2014/main" id="{DC434829-E849-8B48-A37D-A4CCA2021803}"/>
              </a:ext>
            </a:extLst>
          </p:cNvPr>
          <p:cNvSpPr>
            <a:spLocks noGrp="1"/>
          </p:cNvSpPr>
          <p:nvPr>
            <p:ph type="body" sz="half" idx="2"/>
          </p:nvPr>
        </p:nvSpPr>
        <p:spPr>
          <a:xfrm>
            <a:off x="839788" y="1543479"/>
            <a:ext cx="405348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7" name="Slide Number Placeholder 6">
            <a:extLst>
              <a:ext uri="{FF2B5EF4-FFF2-40B4-BE49-F238E27FC236}">
                <a16:creationId xmlns:a16="http://schemas.microsoft.com/office/drawing/2014/main" id="{69721EF9-07D4-ED4D-A22C-84067095FEFA}"/>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506816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3BEE2-DA3F-7E4B-B826-97A20952EC90}"/>
              </a:ext>
            </a:extLst>
          </p:cNvPr>
          <p:cNvSpPr>
            <a:spLocks noGrp="1"/>
          </p:cNvSpPr>
          <p:nvPr>
            <p:ph type="title"/>
          </p:nvPr>
        </p:nvSpPr>
        <p:spPr>
          <a:xfrm>
            <a:off x="7314259" y="3458176"/>
            <a:ext cx="4299035" cy="1600200"/>
          </a:xfrm>
        </p:spPr>
        <p:txBody>
          <a:bodyPr anchor="b">
            <a:normAutofit/>
          </a:bodyPr>
          <a:lstStyle>
            <a:lvl1pPr>
              <a:defRPr sz="2400" b="1"/>
            </a:lvl1pPr>
          </a:lstStyle>
          <a:p>
            <a:r>
              <a:rPr lang="nl-NL"/>
              <a:t>Klik om stijl te bewerken</a:t>
            </a:r>
            <a:endParaRPr lang="en-BE" dirty="0"/>
          </a:p>
        </p:txBody>
      </p:sp>
      <p:sp>
        <p:nvSpPr>
          <p:cNvPr id="3" name="Picture Placeholder 2">
            <a:extLst>
              <a:ext uri="{FF2B5EF4-FFF2-40B4-BE49-F238E27FC236}">
                <a16:creationId xmlns:a16="http://schemas.microsoft.com/office/drawing/2014/main" id="{00D51ABB-8128-6B48-A399-3DFAC0088CDE}"/>
              </a:ext>
            </a:extLst>
          </p:cNvPr>
          <p:cNvSpPr>
            <a:spLocks noGrp="1"/>
          </p:cNvSpPr>
          <p:nvPr>
            <p:ph type="pic" idx="1"/>
          </p:nvPr>
        </p:nvSpPr>
        <p:spPr>
          <a:xfrm>
            <a:off x="839788" y="55493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BE" dirty="0"/>
          </a:p>
        </p:txBody>
      </p:sp>
      <p:sp>
        <p:nvSpPr>
          <p:cNvPr id="4" name="Text Placeholder 3">
            <a:extLst>
              <a:ext uri="{FF2B5EF4-FFF2-40B4-BE49-F238E27FC236}">
                <a16:creationId xmlns:a16="http://schemas.microsoft.com/office/drawing/2014/main" id="{FD2E8243-49A0-B044-9A06-06B53CA87796}"/>
              </a:ext>
            </a:extLst>
          </p:cNvPr>
          <p:cNvSpPr>
            <a:spLocks noGrp="1"/>
          </p:cNvSpPr>
          <p:nvPr>
            <p:ph type="body" sz="half" idx="2"/>
          </p:nvPr>
        </p:nvSpPr>
        <p:spPr>
          <a:xfrm>
            <a:off x="7314259" y="5065516"/>
            <a:ext cx="4299035" cy="36304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7" name="Slide Number Placeholder 6">
            <a:extLst>
              <a:ext uri="{FF2B5EF4-FFF2-40B4-BE49-F238E27FC236}">
                <a16:creationId xmlns:a16="http://schemas.microsoft.com/office/drawing/2014/main" id="{B628D01B-47CF-4A48-ABAE-ECEA478431FF}"/>
              </a:ext>
            </a:extLst>
          </p:cNvPr>
          <p:cNvSpPr>
            <a:spLocks noGrp="1"/>
          </p:cNvSpPr>
          <p:nvPr>
            <p:ph type="sldNum" sz="quarter" idx="12"/>
          </p:nvPr>
        </p:nvSpPr>
        <p:spPr/>
        <p:txBody>
          <a:bodyPr/>
          <a:lstStyle/>
          <a:p>
            <a:fld id="{E280F6CC-6784-A943-B01C-08A9FA42E5E8}" type="slidenum">
              <a:rPr lang="en-BE" smtClean="0"/>
              <a:t>‹nr.›</a:t>
            </a:fld>
            <a:endParaRPr lang="en-BE"/>
          </a:p>
        </p:txBody>
      </p:sp>
    </p:spTree>
    <p:extLst>
      <p:ext uri="{BB962C8B-B14F-4D97-AF65-F5344CB8AC3E}">
        <p14:creationId xmlns:p14="http://schemas.microsoft.com/office/powerpoint/2010/main" val="1312435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angepaste indel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8C908AF-E621-2D44-B525-1A29123F2C02}"/>
              </a:ext>
            </a:extLst>
          </p:cNvPr>
          <p:cNvSpPr>
            <a:spLocks noGrp="1"/>
          </p:cNvSpPr>
          <p:nvPr>
            <p:ph type="sldNum" sz="quarter" idx="10"/>
          </p:nvPr>
        </p:nvSpPr>
        <p:spPr/>
        <p:txBody>
          <a:bodyPr/>
          <a:lstStyle/>
          <a:p>
            <a:fld id="{E280F6CC-6784-A943-B01C-08A9FA42E5E8}" type="slidenum">
              <a:rPr lang="en-BE" smtClean="0"/>
              <a:pPr/>
              <a:t>‹nr.›</a:t>
            </a:fld>
            <a:endParaRPr lang="en-BE" dirty="0"/>
          </a:p>
        </p:txBody>
      </p:sp>
    </p:spTree>
    <p:extLst>
      <p:ext uri="{BB962C8B-B14F-4D97-AF65-F5344CB8AC3E}">
        <p14:creationId xmlns:p14="http://schemas.microsoft.com/office/powerpoint/2010/main" val="106205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189DDB-5136-0948-954A-82B1D6CB94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BE" dirty="0"/>
          </a:p>
        </p:txBody>
      </p:sp>
      <p:sp>
        <p:nvSpPr>
          <p:cNvPr id="3" name="Text Placeholder 2">
            <a:extLst>
              <a:ext uri="{FF2B5EF4-FFF2-40B4-BE49-F238E27FC236}">
                <a16:creationId xmlns:a16="http://schemas.microsoft.com/office/drawing/2014/main" id="{28E78492-3FA1-6446-BE0F-E097B8894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BE" dirty="0"/>
          </a:p>
        </p:txBody>
      </p:sp>
      <p:sp>
        <p:nvSpPr>
          <p:cNvPr id="6" name="Slide Number Placeholder 5">
            <a:extLst>
              <a:ext uri="{FF2B5EF4-FFF2-40B4-BE49-F238E27FC236}">
                <a16:creationId xmlns:a16="http://schemas.microsoft.com/office/drawing/2014/main" id="{058CA994-5C53-BD4F-992D-61DB89EC2BCE}"/>
              </a:ext>
            </a:extLst>
          </p:cNvPr>
          <p:cNvSpPr>
            <a:spLocks noGrp="1"/>
          </p:cNvSpPr>
          <p:nvPr>
            <p:ph type="sldNum" sz="quarter" idx="4"/>
          </p:nvPr>
        </p:nvSpPr>
        <p:spPr>
          <a:xfrm>
            <a:off x="8870094" y="6127750"/>
            <a:ext cx="2743200" cy="365125"/>
          </a:xfrm>
          <a:prstGeom prst="rect">
            <a:avLst/>
          </a:prstGeom>
        </p:spPr>
        <p:txBody>
          <a:bodyPr vert="horz" lIns="91440" tIns="45720" rIns="91440" bIns="45720" rtlCol="0" anchor="ctr"/>
          <a:lstStyle>
            <a:lvl1pPr algn="r">
              <a:defRPr sz="1400">
                <a:solidFill>
                  <a:schemeClr val="accent1"/>
                </a:solidFill>
              </a:defRPr>
            </a:lvl1pPr>
          </a:lstStyle>
          <a:p>
            <a:fld id="{E280F6CC-6784-A943-B01C-08A9FA42E5E8}" type="slidenum">
              <a:rPr lang="en-BE" smtClean="0"/>
              <a:pPr/>
              <a:t>‹nr.›</a:t>
            </a:fld>
            <a:endParaRPr lang="en-BE" dirty="0"/>
          </a:p>
        </p:txBody>
      </p:sp>
    </p:spTree>
    <p:extLst>
      <p:ext uri="{BB962C8B-B14F-4D97-AF65-F5344CB8AC3E}">
        <p14:creationId xmlns:p14="http://schemas.microsoft.com/office/powerpoint/2010/main" val="161613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1" r:id="rId4"/>
    <p:sldLayoutId id="2147483652" r:id="rId5"/>
    <p:sldLayoutId id="2147483653" r:id="rId6"/>
    <p:sldLayoutId id="2147483656" r:id="rId7"/>
    <p:sldLayoutId id="2147483657" r:id="rId8"/>
    <p:sldLayoutId id="2147483658" r:id="rId9"/>
    <p:sldLayoutId id="2147483655" r:id="rId10"/>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436CC2D-0797-3FB7-B1E2-6538AFBFB596}"/>
              </a:ext>
            </a:extLst>
          </p:cNvPr>
          <p:cNvSpPr txBox="1">
            <a:spLocks/>
          </p:cNvSpPr>
          <p:nvPr/>
        </p:nvSpPr>
        <p:spPr>
          <a:xfrm>
            <a:off x="1250094" y="2155529"/>
            <a:ext cx="9144000" cy="238760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5400" kern="1200">
                <a:solidFill>
                  <a:schemeClr val="accent1"/>
                </a:solidFill>
                <a:latin typeface="+mj-lt"/>
                <a:ea typeface="+mj-ea"/>
                <a:cs typeface="+mj-cs"/>
              </a:defRPr>
            </a:lvl1pPr>
          </a:lstStyle>
          <a:p>
            <a:r>
              <a:rPr lang="fr-BE"/>
              <a:t>Substances</a:t>
            </a:r>
            <a:r>
              <a:rPr lang="nl-BE"/>
              <a:t> </a:t>
            </a:r>
            <a:r>
              <a:rPr lang="fr-BE"/>
              <a:t>cancérigènes</a:t>
            </a:r>
            <a:r>
              <a:rPr lang="nl-BE"/>
              <a:t> sur le lieu de travail</a:t>
            </a:r>
            <a:endParaRPr lang="en-BE" dirty="0"/>
          </a:p>
        </p:txBody>
      </p:sp>
    </p:spTree>
    <p:extLst>
      <p:ext uri="{BB962C8B-B14F-4D97-AF65-F5344CB8AC3E}">
        <p14:creationId xmlns:p14="http://schemas.microsoft.com/office/powerpoint/2010/main" val="2754518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10</a:t>
            </a:fld>
            <a:endParaRPr lang="en-BE"/>
          </a:p>
        </p:txBody>
      </p:sp>
      <p:pic>
        <p:nvPicPr>
          <p:cNvPr id="7" name="Graphic 6" descr="Gezicht met masker met effen opvulling">
            <a:extLst>
              <a:ext uri="{FF2B5EF4-FFF2-40B4-BE49-F238E27FC236}">
                <a16:creationId xmlns:a16="http://schemas.microsoft.com/office/drawing/2014/main" id="{82514996-248B-F20E-6ED0-E47371A53EF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9" y="1878330"/>
            <a:ext cx="3101339" cy="3101339"/>
          </a:xfrm>
          <a:prstGeom prst="rect">
            <a:avLst/>
          </a:prstGeom>
        </p:spPr>
      </p:pic>
      <p:sp>
        <p:nvSpPr>
          <p:cNvPr id="8" name="Title 1">
            <a:extLst>
              <a:ext uri="{FF2B5EF4-FFF2-40B4-BE49-F238E27FC236}">
                <a16:creationId xmlns:a16="http://schemas.microsoft.com/office/drawing/2014/main" id="{440D8026-E73E-E38A-7B43-D7530764C166}"/>
              </a:ext>
            </a:extLst>
          </p:cNvPr>
          <p:cNvSpPr>
            <a:spLocks noGrp="1"/>
          </p:cNvSpPr>
          <p:nvPr>
            <p:ph type="title"/>
          </p:nvPr>
        </p:nvSpPr>
        <p:spPr>
          <a:xfrm>
            <a:off x="838200" y="221350"/>
            <a:ext cx="10515600" cy="1325563"/>
          </a:xfrm>
        </p:spPr>
        <p:txBody>
          <a:bodyPr anchor="ctr">
            <a:normAutofit/>
          </a:bodyPr>
          <a:lstStyle/>
          <a:p>
            <a:r>
              <a:rPr lang="nl-BE" dirty="0"/>
              <a:t>Protection des personnes</a:t>
            </a:r>
            <a:endParaRPr lang="en-BE" dirty="0"/>
          </a:p>
        </p:txBody>
      </p:sp>
      <p:sp>
        <p:nvSpPr>
          <p:cNvPr id="9" name="Content Placeholder 2">
            <a:extLst>
              <a:ext uri="{FF2B5EF4-FFF2-40B4-BE49-F238E27FC236}">
                <a16:creationId xmlns:a16="http://schemas.microsoft.com/office/drawing/2014/main" id="{63363589-DE60-E90A-1ECD-7EB3B77412B2}"/>
              </a:ext>
            </a:extLst>
          </p:cNvPr>
          <p:cNvSpPr>
            <a:spLocks noGrp="1"/>
          </p:cNvSpPr>
          <p:nvPr>
            <p:ph sz="half" idx="1"/>
          </p:nvPr>
        </p:nvSpPr>
        <p:spPr>
          <a:xfrm>
            <a:off x="838199" y="1739126"/>
            <a:ext cx="6663613" cy="3710204"/>
          </a:xfrm>
        </p:spPr>
        <p:txBody>
          <a:bodyPr>
            <a:normAutofit/>
          </a:bodyPr>
          <a:lstStyle/>
          <a:p>
            <a:pPr marL="0" indent="0">
              <a:buNone/>
            </a:pPr>
            <a:r>
              <a:rPr lang="nl-BE" sz="1800" dirty="0"/>
              <a:t>= Les </a:t>
            </a:r>
            <a:r>
              <a:rPr lang="nl-BE" sz="1800" dirty="0">
                <a:effectLst/>
                <a:latin typeface="Calibri" panose="020F0502020204030204" pitchFamily="34" charset="0"/>
                <a:ea typeface="Calibri" panose="020F0502020204030204" pitchFamily="34" charset="0"/>
                <a:cs typeface="Times New Roman" panose="02020603050405020304" pitchFamily="18" charset="0"/>
              </a:rPr>
              <a:t>équipements de protection individuelle (EPI) permettent d'éloigner les substances cancérigènes des poumons, de la peau et des yeux.</a:t>
            </a:r>
          </a:p>
          <a:p>
            <a:pPr marL="0" indent="0">
              <a:buNone/>
            </a:pPr>
            <a:endParaRPr lang="nl-BE" sz="1800" dirty="0">
              <a:latin typeface="Calibri" panose="020F0502020204030204" pitchFamily="34" charset="0"/>
              <a:cs typeface="Times New Roman" panose="02020603050405020304" pitchFamily="18" charset="0"/>
            </a:endParaRPr>
          </a:p>
          <a:p>
            <a:pPr marL="0" indent="0">
              <a:buNone/>
            </a:pPr>
            <a:r>
              <a:rPr lang="nl-BE" sz="1800" dirty="0">
                <a:latin typeface="Calibri" panose="020F0502020204030204" pitchFamily="34" charset="0"/>
                <a:cs typeface="Times New Roman" panose="02020603050405020304" pitchFamily="18" charset="0"/>
              </a:rPr>
              <a:t>Ils ne sont qu'un dernier recours !</a:t>
            </a:r>
          </a:p>
          <a:p>
            <a:pPr marL="0" indent="0">
              <a:buNone/>
            </a:pPr>
            <a:endParaRPr lang="nl-BE" sz="1800" dirty="0"/>
          </a:p>
          <a:p>
            <a:pPr marL="0" indent="0">
              <a:buNone/>
            </a:pPr>
            <a:r>
              <a:rPr lang="nl-BE" sz="1800" dirty="0"/>
              <a:t>Par exemple, lorsque les mesures techniques et organisationnelles ne suffisent pas pour les travailleurs produisant des médicaments dangereux, des combinaisons de protection contre les produits chimiques avec un système d'alimentation en air respirable peuvent s'avérer utiles.</a:t>
            </a:r>
          </a:p>
        </p:txBody>
      </p:sp>
    </p:spTree>
    <p:extLst>
      <p:ext uri="{BB962C8B-B14F-4D97-AF65-F5344CB8AC3E}">
        <p14:creationId xmlns:p14="http://schemas.microsoft.com/office/powerpoint/2010/main" val="330940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74D89EB-3EE7-DA4C-973C-32B0941AA3FB}"/>
              </a:ext>
            </a:extLst>
          </p:cNvPr>
          <p:cNvSpPr>
            <a:spLocks noGrp="1"/>
          </p:cNvSpPr>
          <p:nvPr>
            <p:ph type="sldNum" sz="quarter" idx="10"/>
          </p:nvPr>
        </p:nvSpPr>
        <p:spPr/>
        <p:txBody>
          <a:bodyPr/>
          <a:lstStyle/>
          <a:p>
            <a:fld id="{E280F6CC-6784-A943-B01C-08A9FA42E5E8}" type="slidenum">
              <a:rPr lang="en-BE" smtClean="0"/>
              <a:pPr/>
              <a:t>11</a:t>
            </a:fld>
            <a:endParaRPr lang="en-BE" dirty="0"/>
          </a:p>
        </p:txBody>
      </p:sp>
    </p:spTree>
    <p:extLst>
      <p:ext uri="{BB962C8B-B14F-4D97-AF65-F5344CB8AC3E}">
        <p14:creationId xmlns:p14="http://schemas.microsoft.com/office/powerpoint/2010/main" val="2469688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2</a:t>
            </a:fld>
            <a:endParaRPr lang="en-BE"/>
          </a:p>
        </p:txBody>
      </p:sp>
      <p:sp>
        <p:nvSpPr>
          <p:cNvPr id="5" name="Title 1">
            <a:extLst>
              <a:ext uri="{FF2B5EF4-FFF2-40B4-BE49-F238E27FC236}">
                <a16:creationId xmlns:a16="http://schemas.microsoft.com/office/drawing/2014/main" id="{6055716D-8623-91DA-58A9-EB5F3FB3F69F}"/>
              </a:ext>
            </a:extLst>
          </p:cNvPr>
          <p:cNvSpPr>
            <a:spLocks noGrp="1"/>
          </p:cNvSpPr>
          <p:nvPr>
            <p:ph type="title"/>
          </p:nvPr>
        </p:nvSpPr>
        <p:spPr>
          <a:xfrm>
            <a:off x="838200" y="278626"/>
            <a:ext cx="9220200" cy="1325563"/>
          </a:xfrm>
        </p:spPr>
        <p:txBody>
          <a:bodyPr/>
          <a:lstStyle/>
          <a:p>
            <a:r>
              <a:rPr lang="nl-BE" dirty="0"/>
              <a:t>Introduction</a:t>
            </a:r>
            <a:endParaRPr lang="en-BE" dirty="0"/>
          </a:p>
        </p:txBody>
      </p:sp>
      <p:sp>
        <p:nvSpPr>
          <p:cNvPr id="6" name="Content Placeholder 2">
            <a:extLst>
              <a:ext uri="{FF2B5EF4-FFF2-40B4-BE49-F238E27FC236}">
                <a16:creationId xmlns:a16="http://schemas.microsoft.com/office/drawing/2014/main" id="{BBDDC38F-000B-17DE-D490-7DA8DD78AC7D}"/>
              </a:ext>
            </a:extLst>
          </p:cNvPr>
          <p:cNvSpPr>
            <a:spLocks noGrp="1"/>
          </p:cNvSpPr>
          <p:nvPr>
            <p:ph idx="1"/>
          </p:nvPr>
        </p:nvSpPr>
        <p:spPr>
          <a:xfrm>
            <a:off x="838200" y="1739126"/>
            <a:ext cx="10442510" cy="3747274"/>
          </a:xfrm>
        </p:spPr>
        <p:txBody>
          <a:bodyPr/>
          <a:lstStyle/>
          <a:p>
            <a:pPr marL="0" indent="0">
              <a:buNone/>
            </a:pPr>
            <a:r>
              <a:rPr lang="nl-BE" i="1" dirty="0"/>
              <a:t>"Pour replacer les choses dans leur </a:t>
            </a:r>
            <a:r>
              <a:rPr lang="nl-BE" i="1" dirty="0" err="1"/>
              <a:t>contexte</a:t>
            </a:r>
            <a:r>
              <a:rPr lang="nl-BE" i="1" dirty="0"/>
              <a:t>: deux millions de personnes, c'est le nombre de morts au combat par an pendant la Première Guerre mondiale - et tout le monde s'accorde à dire qu'il s'agissait d'un terrible massacre. Mais la réalité est la suivante : cela se produit chaque année, partout dans le monde, avec le même nombre de travailleurs qui meurent simplement en se rendant au travail". </a:t>
            </a:r>
          </a:p>
          <a:p>
            <a:pPr marL="0" indent="0">
              <a:buNone/>
            </a:pPr>
            <a:r>
              <a:rPr lang="nl-BE" sz="2000" dirty="0"/>
              <a:t>- Kevin </a:t>
            </a:r>
            <a:r>
              <a:rPr lang="nl-BE" sz="2000" dirty="0" err="1"/>
              <a:t>Myers</a:t>
            </a:r>
            <a:r>
              <a:rPr lang="nl-BE" sz="2000" dirty="0"/>
              <a:t>, président de </a:t>
            </a:r>
            <a:r>
              <a:rPr lang="nl-BE" sz="2000" dirty="0" err="1"/>
              <a:t>l'Association</a:t>
            </a:r>
            <a:r>
              <a:rPr lang="nl-BE" sz="2000" dirty="0"/>
              <a:t> Internationale de </a:t>
            </a:r>
            <a:r>
              <a:rPr lang="nl-BE" sz="2000" dirty="0" err="1"/>
              <a:t>l’Inspection</a:t>
            </a:r>
            <a:r>
              <a:rPr lang="nl-BE" sz="2000" dirty="0"/>
              <a:t> du </a:t>
            </a:r>
            <a:r>
              <a:rPr lang="nl-BE" sz="2000" dirty="0" err="1"/>
              <a:t>Travail</a:t>
            </a:r>
            <a:endParaRPr lang="en-BE" sz="2000" dirty="0"/>
          </a:p>
        </p:txBody>
      </p:sp>
    </p:spTree>
    <p:extLst>
      <p:ext uri="{BB962C8B-B14F-4D97-AF65-F5344CB8AC3E}">
        <p14:creationId xmlns:p14="http://schemas.microsoft.com/office/powerpoint/2010/main" val="3915883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3</a:t>
            </a:fld>
            <a:endParaRPr lang="en-BE"/>
          </a:p>
        </p:txBody>
      </p:sp>
      <p:sp>
        <p:nvSpPr>
          <p:cNvPr id="5" name="Title 1">
            <a:extLst>
              <a:ext uri="{FF2B5EF4-FFF2-40B4-BE49-F238E27FC236}">
                <a16:creationId xmlns:a16="http://schemas.microsoft.com/office/drawing/2014/main" id="{364A0167-B50F-8906-79D2-75C74B4A1CE2}"/>
              </a:ext>
            </a:extLst>
          </p:cNvPr>
          <p:cNvSpPr>
            <a:spLocks noGrp="1"/>
          </p:cNvSpPr>
          <p:nvPr>
            <p:ph type="title"/>
          </p:nvPr>
        </p:nvSpPr>
        <p:spPr>
          <a:xfrm>
            <a:off x="838200" y="278626"/>
            <a:ext cx="9220200" cy="1325563"/>
          </a:xfrm>
        </p:spPr>
        <p:txBody>
          <a:bodyPr/>
          <a:lstStyle/>
          <a:p>
            <a:r>
              <a:rPr lang="nl-BE" dirty="0"/>
              <a:t>Les faits</a:t>
            </a:r>
            <a:endParaRPr lang="en-BE" dirty="0"/>
          </a:p>
        </p:txBody>
      </p:sp>
      <p:sp>
        <p:nvSpPr>
          <p:cNvPr id="6" name="Content Placeholder 2">
            <a:extLst>
              <a:ext uri="{FF2B5EF4-FFF2-40B4-BE49-F238E27FC236}">
                <a16:creationId xmlns:a16="http://schemas.microsoft.com/office/drawing/2014/main" id="{5DFE423D-0662-BC9C-84B5-617D449FEA38}"/>
              </a:ext>
            </a:extLst>
          </p:cNvPr>
          <p:cNvSpPr>
            <a:spLocks noGrp="1"/>
          </p:cNvSpPr>
          <p:nvPr>
            <p:ph idx="1"/>
          </p:nvPr>
        </p:nvSpPr>
        <p:spPr>
          <a:xfrm>
            <a:off x="838200" y="1739126"/>
            <a:ext cx="10775094" cy="3747274"/>
          </a:xfrm>
        </p:spPr>
        <p:txBody>
          <a:bodyPr/>
          <a:lstStyle/>
          <a:p>
            <a:pPr marL="0" indent="0">
              <a:buNone/>
            </a:pPr>
            <a:r>
              <a:rPr lang="nl-BE" sz="2000" dirty="0"/>
              <a:t>Quelques chiffres pour l'Europe :</a:t>
            </a:r>
          </a:p>
          <a:p>
            <a:r>
              <a:rPr lang="nl-BE" sz="2000" dirty="0"/>
              <a:t>120 000 diagnostics de cancer par an dus à des </a:t>
            </a:r>
            <a:r>
              <a:rPr lang="fr-FR" sz="2000" dirty="0"/>
              <a:t>substances</a:t>
            </a:r>
            <a:r>
              <a:rPr lang="nl-BE" sz="2000" dirty="0"/>
              <a:t> cancérigènes sur le lieu de </a:t>
            </a:r>
            <a:r>
              <a:rPr lang="nl-BE" sz="2000" dirty="0" err="1"/>
              <a:t>travail</a:t>
            </a:r>
            <a:r>
              <a:rPr lang="nl-BE" sz="2000" dirty="0"/>
              <a:t> ;</a:t>
            </a:r>
          </a:p>
          <a:p>
            <a:r>
              <a:rPr lang="nl-BE" sz="2000" dirty="0"/>
              <a:t>80 000 décès par an dus à des </a:t>
            </a:r>
            <a:r>
              <a:rPr lang="fr-BE" sz="2000" dirty="0"/>
              <a:t>substances</a:t>
            </a:r>
            <a:r>
              <a:rPr lang="nl-BE" sz="2000" dirty="0"/>
              <a:t> cancérigènes sur le lieu de </a:t>
            </a:r>
            <a:r>
              <a:rPr lang="nl-BE" sz="2000" dirty="0" err="1"/>
              <a:t>travail</a:t>
            </a:r>
            <a:r>
              <a:rPr lang="nl-BE" sz="2000" dirty="0"/>
              <a:t> ;</a:t>
            </a:r>
          </a:p>
          <a:p>
            <a:r>
              <a:rPr lang="nl-BE" sz="2000" dirty="0"/>
              <a:t>Coût annuel de 4 à 7 </a:t>
            </a:r>
            <a:r>
              <a:rPr lang="nl-BE" sz="2000" dirty="0" err="1"/>
              <a:t>milliards</a:t>
            </a:r>
            <a:r>
              <a:rPr lang="nl-BE" sz="2000" dirty="0"/>
              <a:t> </a:t>
            </a:r>
            <a:r>
              <a:rPr lang="nl-BE" sz="2000" dirty="0" err="1"/>
              <a:t>d'euros</a:t>
            </a:r>
            <a:r>
              <a:rPr lang="nl-BE" sz="2000" dirty="0"/>
              <a:t>.</a:t>
            </a:r>
          </a:p>
          <a:p>
            <a:pPr marL="0" indent="0">
              <a:buNone/>
            </a:pPr>
            <a:endParaRPr lang="nl-BE" sz="2000" dirty="0"/>
          </a:p>
          <a:p>
            <a:pPr marL="0" indent="0">
              <a:buNone/>
            </a:pPr>
            <a:r>
              <a:rPr lang="nl-BE" sz="2000" dirty="0"/>
              <a:t>L'exposition aux substances cancérogènes est toujours dangereuse, mais l'exposition professionnelle augmente le risque de cancer. En effet, de nombreux travailleurs sont exposés quotidiennement, sans le vouloir, à des niveaux élevés de </a:t>
            </a:r>
            <a:r>
              <a:rPr lang="fr-BE" sz="2000" dirty="0"/>
              <a:t>substances</a:t>
            </a:r>
            <a:r>
              <a:rPr lang="nl-BE" sz="2000" dirty="0"/>
              <a:t> </a:t>
            </a:r>
            <a:r>
              <a:rPr lang="fr-BE" sz="2000" dirty="0"/>
              <a:t>cancérigènes</a:t>
            </a:r>
            <a:r>
              <a:rPr lang="nl-BE" sz="2000" dirty="0"/>
              <a:t>, et cette exposition dure de nombreuses années. </a:t>
            </a:r>
            <a:endParaRPr lang="en-BE" sz="2000" dirty="0"/>
          </a:p>
        </p:txBody>
      </p:sp>
    </p:spTree>
    <p:extLst>
      <p:ext uri="{BB962C8B-B14F-4D97-AF65-F5344CB8AC3E}">
        <p14:creationId xmlns:p14="http://schemas.microsoft.com/office/powerpoint/2010/main" val="3778829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4</a:t>
            </a:fld>
            <a:endParaRPr lang="en-BE"/>
          </a:p>
        </p:txBody>
      </p:sp>
      <p:sp>
        <p:nvSpPr>
          <p:cNvPr id="5" name="Title 1">
            <a:extLst>
              <a:ext uri="{FF2B5EF4-FFF2-40B4-BE49-F238E27FC236}">
                <a16:creationId xmlns:a16="http://schemas.microsoft.com/office/drawing/2014/main" id="{1A5DF7EC-D6FA-71EA-1DA1-156818D359DD}"/>
              </a:ext>
            </a:extLst>
          </p:cNvPr>
          <p:cNvSpPr>
            <a:spLocks noGrp="1"/>
          </p:cNvSpPr>
          <p:nvPr>
            <p:ph type="title"/>
          </p:nvPr>
        </p:nvSpPr>
        <p:spPr>
          <a:xfrm>
            <a:off x="838200" y="278626"/>
            <a:ext cx="9220200" cy="1325563"/>
          </a:xfrm>
        </p:spPr>
        <p:txBody>
          <a:bodyPr>
            <a:normAutofit/>
          </a:bodyPr>
          <a:lstStyle/>
          <a:p>
            <a:r>
              <a:rPr lang="nl-BE" sz="4000" dirty="0" err="1"/>
              <a:t>Qu'est-ce</a:t>
            </a:r>
            <a:r>
              <a:rPr lang="nl-BE" sz="4000" dirty="0"/>
              <a:t> </a:t>
            </a:r>
            <a:r>
              <a:rPr lang="nl-BE" sz="4000" dirty="0" err="1"/>
              <a:t>qu’une</a:t>
            </a:r>
            <a:r>
              <a:rPr lang="nl-BE" sz="4000" dirty="0"/>
              <a:t> </a:t>
            </a:r>
            <a:r>
              <a:rPr lang="nl-BE" sz="4000" dirty="0" err="1"/>
              <a:t>substance</a:t>
            </a:r>
            <a:r>
              <a:rPr lang="nl-BE" sz="4000" dirty="0"/>
              <a:t> </a:t>
            </a:r>
            <a:r>
              <a:rPr lang="nl-BE" sz="4000" dirty="0" err="1"/>
              <a:t>cancérigène</a:t>
            </a:r>
            <a:r>
              <a:rPr lang="nl-BE" sz="4000" dirty="0"/>
              <a:t> ?</a:t>
            </a:r>
            <a:endParaRPr lang="en-BE" sz="4000" dirty="0"/>
          </a:p>
        </p:txBody>
      </p:sp>
      <p:sp>
        <p:nvSpPr>
          <p:cNvPr id="6" name="Content Placeholder 2">
            <a:extLst>
              <a:ext uri="{FF2B5EF4-FFF2-40B4-BE49-F238E27FC236}">
                <a16:creationId xmlns:a16="http://schemas.microsoft.com/office/drawing/2014/main" id="{C886273C-8FE8-DA94-B681-9E90470016A0}"/>
              </a:ext>
            </a:extLst>
          </p:cNvPr>
          <p:cNvSpPr>
            <a:spLocks noGrp="1"/>
          </p:cNvSpPr>
          <p:nvPr>
            <p:ph idx="1"/>
          </p:nvPr>
        </p:nvSpPr>
        <p:spPr>
          <a:xfrm>
            <a:off x="838200" y="1617151"/>
            <a:ext cx="10775094" cy="3981215"/>
          </a:xfrm>
        </p:spPr>
        <p:txBody>
          <a:bodyPr>
            <a:normAutofit fontScale="85000" lnSpcReduction="10000"/>
          </a:bodyPr>
          <a:lstStyle/>
          <a:p>
            <a:pPr marL="0" indent="0">
              <a:lnSpc>
                <a:spcPct val="120000"/>
              </a:lnSpc>
              <a:buNone/>
            </a:pPr>
            <a:r>
              <a:rPr lang="nl-BE" sz="2000" dirty="0" err="1"/>
              <a:t>Une</a:t>
            </a:r>
            <a:r>
              <a:rPr lang="nl-BE" sz="2000" dirty="0"/>
              <a:t> </a:t>
            </a:r>
            <a:r>
              <a:rPr lang="nl-BE" sz="2000" dirty="0" err="1"/>
              <a:t>substance</a:t>
            </a:r>
            <a:r>
              <a:rPr lang="nl-BE" sz="2000" dirty="0"/>
              <a:t> </a:t>
            </a:r>
            <a:r>
              <a:rPr lang="nl-BE" sz="2000" dirty="0" err="1"/>
              <a:t>cancérigène</a:t>
            </a:r>
            <a:r>
              <a:rPr lang="nl-BE" sz="2000" dirty="0"/>
              <a:t> = </a:t>
            </a:r>
            <a:r>
              <a:rPr lang="nl-BE" sz="2000" dirty="0" err="1"/>
              <a:t>une</a:t>
            </a:r>
            <a:r>
              <a:rPr lang="nl-BE" sz="2000" dirty="0"/>
              <a:t> </a:t>
            </a:r>
            <a:r>
              <a:rPr lang="nl-BE" sz="2000" dirty="0" err="1"/>
              <a:t>substance</a:t>
            </a:r>
            <a:r>
              <a:rPr lang="nl-BE" sz="2000" dirty="0"/>
              <a:t> </a:t>
            </a:r>
            <a:r>
              <a:rPr lang="nl-BE" sz="2000" dirty="0" err="1"/>
              <a:t>qui</a:t>
            </a:r>
            <a:r>
              <a:rPr lang="nl-BE" sz="2000" dirty="0"/>
              <a:t> peut </a:t>
            </a:r>
            <a:r>
              <a:rPr lang="nl-BE" sz="2000" dirty="0" err="1"/>
              <a:t>provoquer</a:t>
            </a:r>
            <a:r>
              <a:rPr lang="nl-BE" sz="2000" dirty="0"/>
              <a:t> un cancer en endommageant l'ADN humain ou en affectant le fonctionnement des cellules du corps.</a:t>
            </a:r>
          </a:p>
          <a:p>
            <a:pPr marL="0" indent="0">
              <a:buNone/>
            </a:pPr>
            <a:endParaRPr lang="nl-BE" sz="2000" dirty="0"/>
          </a:p>
          <a:p>
            <a:pPr marL="0" indent="0">
              <a:buNone/>
            </a:pPr>
            <a:r>
              <a:rPr lang="nl-BE" sz="2000" dirty="0" err="1"/>
              <a:t>Il</a:t>
            </a:r>
            <a:r>
              <a:rPr lang="nl-BE" sz="2000" dirty="0"/>
              <a:t> en </a:t>
            </a:r>
            <a:r>
              <a:rPr lang="nl-BE" sz="2000" dirty="0" err="1"/>
              <a:t>existe</a:t>
            </a:r>
            <a:r>
              <a:rPr lang="nl-BE" sz="2000" dirty="0"/>
              <a:t> </a:t>
            </a:r>
            <a:r>
              <a:rPr lang="nl-BE" sz="2000" dirty="0" err="1"/>
              <a:t>différentes</a:t>
            </a:r>
            <a:r>
              <a:rPr lang="nl-BE" sz="2000" dirty="0"/>
              <a:t> </a:t>
            </a:r>
            <a:r>
              <a:rPr lang="nl-BE" sz="2000" dirty="0" err="1"/>
              <a:t>sortes</a:t>
            </a:r>
            <a:r>
              <a:rPr lang="nl-BE" sz="2000" dirty="0"/>
              <a:t>, divisibles en deux catégories :</a:t>
            </a:r>
          </a:p>
          <a:p>
            <a:r>
              <a:rPr lang="nl-BE" sz="2000" dirty="0"/>
              <a:t>Les substances cancérigènes qui ont des propriétés dangereuses propres (par exemple, certains </a:t>
            </a:r>
            <a:r>
              <a:rPr lang="nl-BE" sz="2000"/>
              <a:t>pesticides) ;</a:t>
            </a:r>
            <a:endParaRPr lang="nl-BE" sz="2000" dirty="0"/>
          </a:p>
          <a:p>
            <a:r>
              <a:rPr lang="nl-BE" sz="2000" dirty="0"/>
              <a:t>Les substances cancérigènes créées par certains processus (par exemple, les gaz d'échappement ou la poussière de bois).</a:t>
            </a:r>
          </a:p>
          <a:p>
            <a:pPr marL="0" indent="0">
              <a:buNone/>
            </a:pPr>
            <a:endParaRPr lang="nl-BE" sz="2000" dirty="0"/>
          </a:p>
          <a:p>
            <a:pPr marL="0" indent="0">
              <a:buNone/>
            </a:pPr>
            <a:r>
              <a:rPr lang="fr-BE" sz="2000" dirty="0"/>
              <a:t>Ils pénètrent dans le corps à travers différentes manières </a:t>
            </a:r>
            <a:r>
              <a:rPr lang="nl-BE" sz="2000" dirty="0"/>
              <a:t>:</a:t>
            </a:r>
          </a:p>
          <a:p>
            <a:r>
              <a:rPr lang="fr-BE" sz="2000" dirty="0"/>
              <a:t>en les inhalant ;</a:t>
            </a:r>
          </a:p>
          <a:p>
            <a:r>
              <a:rPr lang="fr-BE" sz="2000" dirty="0"/>
              <a:t>en les touchant ;</a:t>
            </a:r>
          </a:p>
          <a:p>
            <a:r>
              <a:rPr lang="fr-BE" sz="2000" dirty="0"/>
              <a:t>en les avalant.</a:t>
            </a:r>
            <a:endParaRPr lang="nl-BE" sz="2000" dirty="0"/>
          </a:p>
        </p:txBody>
      </p:sp>
    </p:spTree>
    <p:extLst>
      <p:ext uri="{BB962C8B-B14F-4D97-AF65-F5344CB8AC3E}">
        <p14:creationId xmlns:p14="http://schemas.microsoft.com/office/powerpoint/2010/main" val="1613269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5</a:t>
            </a:fld>
            <a:endParaRPr lang="en-BE"/>
          </a:p>
        </p:txBody>
      </p:sp>
      <p:sp>
        <p:nvSpPr>
          <p:cNvPr id="5" name="Title 1">
            <a:extLst>
              <a:ext uri="{FF2B5EF4-FFF2-40B4-BE49-F238E27FC236}">
                <a16:creationId xmlns:a16="http://schemas.microsoft.com/office/drawing/2014/main" id="{15976600-B4F2-9E07-D657-562ACE08EB81}"/>
              </a:ext>
            </a:extLst>
          </p:cNvPr>
          <p:cNvSpPr>
            <a:spLocks noGrp="1"/>
          </p:cNvSpPr>
          <p:nvPr>
            <p:ph type="title"/>
          </p:nvPr>
        </p:nvSpPr>
        <p:spPr>
          <a:xfrm>
            <a:off x="838200" y="278626"/>
            <a:ext cx="9220200" cy="1325563"/>
          </a:xfrm>
        </p:spPr>
        <p:txBody>
          <a:bodyPr/>
          <a:lstStyle/>
          <a:p>
            <a:r>
              <a:rPr lang="nl-BE" dirty="0"/>
              <a:t>Protéger les travailleurs</a:t>
            </a:r>
            <a:endParaRPr lang="en-BE" dirty="0"/>
          </a:p>
        </p:txBody>
      </p:sp>
      <p:sp>
        <p:nvSpPr>
          <p:cNvPr id="6" name="Content Placeholder 2">
            <a:extLst>
              <a:ext uri="{FF2B5EF4-FFF2-40B4-BE49-F238E27FC236}">
                <a16:creationId xmlns:a16="http://schemas.microsoft.com/office/drawing/2014/main" id="{F5E38932-277C-B339-CACE-53AC22659052}"/>
              </a:ext>
            </a:extLst>
          </p:cNvPr>
          <p:cNvSpPr>
            <a:spLocks noGrp="1"/>
          </p:cNvSpPr>
          <p:nvPr>
            <p:ph idx="1"/>
          </p:nvPr>
        </p:nvSpPr>
        <p:spPr>
          <a:xfrm>
            <a:off x="838200" y="1724605"/>
            <a:ext cx="6327710" cy="2664923"/>
          </a:xfrm>
          <a:ln>
            <a:noFill/>
          </a:ln>
        </p:spPr>
        <p:txBody>
          <a:bodyPr>
            <a:normAutofit/>
          </a:bodyPr>
          <a:lstStyle/>
          <a:p>
            <a:pPr marL="0" indent="0">
              <a:lnSpc>
                <a:spcPct val="120000"/>
              </a:lnSpc>
              <a:buNone/>
            </a:pPr>
            <a:r>
              <a:rPr lang="nl-BE" sz="2000" dirty="0"/>
              <a:t>Il incombe à l'</a:t>
            </a:r>
            <a:r>
              <a:rPr lang="nl-BE" sz="2000" b="1" dirty="0"/>
              <a:t>employeur d'élaborer </a:t>
            </a:r>
            <a:r>
              <a:rPr lang="nl-BE" sz="2000" dirty="0"/>
              <a:t>une politique de bien-être qui protège la santé et la sécurité des travailleurs. </a:t>
            </a:r>
          </a:p>
          <a:p>
            <a:pPr marL="0" indent="0">
              <a:lnSpc>
                <a:spcPct val="120000"/>
              </a:lnSpc>
              <a:buNone/>
            </a:pPr>
            <a:r>
              <a:rPr lang="nl-BE" sz="2000" dirty="0"/>
              <a:t>L'employeur doit prendre des mesures pour éviter autant que possible l'exposition aux substances cancérigènes en procédant à une </a:t>
            </a:r>
            <a:r>
              <a:rPr lang="nl-BE" sz="2000" b="1" dirty="0"/>
              <a:t>évaluation des risques.</a:t>
            </a:r>
            <a:endParaRPr lang="nl-BE" sz="1600" dirty="0"/>
          </a:p>
        </p:txBody>
      </p:sp>
      <p:pic>
        <p:nvPicPr>
          <p:cNvPr id="7" name="Graphic 6" descr="Denkwolkje met effen opvulling">
            <a:extLst>
              <a:ext uri="{FF2B5EF4-FFF2-40B4-BE49-F238E27FC236}">
                <a16:creationId xmlns:a16="http://schemas.microsoft.com/office/drawing/2014/main" id="{54671B25-0C08-B2A5-7365-155BC75065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92408" y="791973"/>
            <a:ext cx="4428132" cy="4659654"/>
          </a:xfrm>
          <a:prstGeom prst="rect">
            <a:avLst/>
          </a:prstGeom>
        </p:spPr>
      </p:pic>
      <p:sp>
        <p:nvSpPr>
          <p:cNvPr id="8" name="Tekstvak 7">
            <a:extLst>
              <a:ext uri="{FF2B5EF4-FFF2-40B4-BE49-F238E27FC236}">
                <a16:creationId xmlns:a16="http://schemas.microsoft.com/office/drawing/2014/main" id="{B485EA69-3095-1C0A-4264-7A2241D71878}"/>
              </a:ext>
            </a:extLst>
          </p:cNvPr>
          <p:cNvSpPr txBox="1"/>
          <p:nvPr/>
        </p:nvSpPr>
        <p:spPr>
          <a:xfrm>
            <a:off x="8276253" y="1923450"/>
            <a:ext cx="3060441" cy="1384995"/>
          </a:xfrm>
          <a:prstGeom prst="rect">
            <a:avLst/>
          </a:prstGeom>
          <a:noFill/>
        </p:spPr>
        <p:txBody>
          <a:bodyPr wrap="square" rtlCol="0">
            <a:spAutoFit/>
          </a:bodyPr>
          <a:lstStyle/>
          <a:p>
            <a:pPr algn="ctr"/>
            <a:r>
              <a:rPr lang="nl-BE" sz="1400" dirty="0"/>
              <a:t>Quels sont les dangers ?</a:t>
            </a:r>
          </a:p>
          <a:p>
            <a:pPr algn="ctr"/>
            <a:r>
              <a:rPr lang="nl-BE" sz="1400" dirty="0" err="1"/>
              <a:t>Qui</a:t>
            </a:r>
            <a:r>
              <a:rPr lang="nl-BE" sz="1400" dirty="0"/>
              <a:t> </a:t>
            </a:r>
            <a:r>
              <a:rPr lang="fr-BE" sz="1400" dirty="0"/>
              <a:t>est</a:t>
            </a:r>
            <a:r>
              <a:rPr lang="nl-BE" sz="1400" dirty="0"/>
              <a:t> en </a:t>
            </a:r>
            <a:r>
              <a:rPr lang="nl-BE" sz="1400" dirty="0" err="1"/>
              <a:t>danger</a:t>
            </a:r>
            <a:r>
              <a:rPr lang="nl-BE" sz="1400" dirty="0"/>
              <a:t>?</a:t>
            </a:r>
          </a:p>
          <a:p>
            <a:pPr algn="ctr"/>
            <a:r>
              <a:rPr lang="nl-BE" sz="1400" dirty="0"/>
              <a:t>Quelle est l'ampleur des risques ?</a:t>
            </a:r>
          </a:p>
          <a:p>
            <a:pPr algn="ctr"/>
            <a:r>
              <a:rPr lang="nl-BE" sz="1400" dirty="0"/>
              <a:t>Quelles sont les mesures à prendre ?</a:t>
            </a:r>
          </a:p>
          <a:p>
            <a:pPr algn="ctr"/>
            <a:r>
              <a:rPr lang="nl-BE" sz="1400" dirty="0"/>
              <a:t>Les </a:t>
            </a:r>
            <a:r>
              <a:rPr lang="nl-BE" sz="1400" dirty="0" err="1"/>
              <a:t>mesures</a:t>
            </a:r>
            <a:r>
              <a:rPr lang="nl-BE" sz="1400" dirty="0"/>
              <a:t> ont-</a:t>
            </a:r>
            <a:r>
              <a:rPr lang="nl-BE" sz="1400" dirty="0" err="1"/>
              <a:t>elles</a:t>
            </a:r>
            <a:endParaRPr lang="nl-BE" sz="1400" dirty="0"/>
          </a:p>
          <a:p>
            <a:pPr algn="ctr"/>
            <a:r>
              <a:rPr lang="nl-BE" sz="1400" dirty="0"/>
              <a:t>un effet suffisant ?</a:t>
            </a:r>
          </a:p>
        </p:txBody>
      </p:sp>
      <p:pic>
        <p:nvPicPr>
          <p:cNvPr id="9" name="Graphic 8" descr="Vrouwelijke kantoormedewerker met effen opvulling">
            <a:extLst>
              <a:ext uri="{FF2B5EF4-FFF2-40B4-BE49-F238E27FC236}">
                <a16:creationId xmlns:a16="http://schemas.microsoft.com/office/drawing/2014/main" id="{8D7DB0DB-1947-18CC-6664-3A9FEDA6462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6923694" y="4756150"/>
            <a:ext cx="914400" cy="914400"/>
          </a:xfrm>
          <a:prstGeom prst="rect">
            <a:avLst/>
          </a:prstGeom>
        </p:spPr>
      </p:pic>
      <p:pic>
        <p:nvPicPr>
          <p:cNvPr id="10" name="Graphic 9" descr="Mannelijke kantoormedewerker met effen opvulling">
            <a:extLst>
              <a:ext uri="{FF2B5EF4-FFF2-40B4-BE49-F238E27FC236}">
                <a16:creationId xmlns:a16="http://schemas.microsoft.com/office/drawing/2014/main" id="{B18EABE1-2F6A-0333-784E-142E1C4254A1}"/>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875416" y="5213350"/>
            <a:ext cx="914400" cy="914400"/>
          </a:xfrm>
          <a:prstGeom prst="rect">
            <a:avLst/>
          </a:prstGeom>
        </p:spPr>
      </p:pic>
    </p:spTree>
    <p:extLst>
      <p:ext uri="{BB962C8B-B14F-4D97-AF65-F5344CB8AC3E}">
        <p14:creationId xmlns:p14="http://schemas.microsoft.com/office/powerpoint/2010/main" val="375291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6</a:t>
            </a:fld>
            <a:endParaRPr lang="en-BE"/>
          </a:p>
        </p:txBody>
      </p:sp>
      <p:sp>
        <p:nvSpPr>
          <p:cNvPr id="5" name="Title 1">
            <a:extLst>
              <a:ext uri="{FF2B5EF4-FFF2-40B4-BE49-F238E27FC236}">
                <a16:creationId xmlns:a16="http://schemas.microsoft.com/office/drawing/2014/main" id="{801D2A45-0F01-7C4F-0612-E445DF5A5C46}"/>
              </a:ext>
            </a:extLst>
          </p:cNvPr>
          <p:cNvSpPr>
            <a:spLocks noGrp="1"/>
          </p:cNvSpPr>
          <p:nvPr>
            <p:ph type="title"/>
          </p:nvPr>
        </p:nvSpPr>
        <p:spPr>
          <a:xfrm>
            <a:off x="838200" y="278626"/>
            <a:ext cx="9220200" cy="1325563"/>
          </a:xfrm>
        </p:spPr>
        <p:txBody>
          <a:bodyPr/>
          <a:lstStyle/>
          <a:p>
            <a:r>
              <a:rPr lang="nl-BE" dirty="0"/>
              <a:t>Principe STOP</a:t>
            </a:r>
            <a:endParaRPr lang="en-BE" dirty="0"/>
          </a:p>
        </p:txBody>
      </p:sp>
      <p:graphicFrame>
        <p:nvGraphicFramePr>
          <p:cNvPr id="6" name="Tijdelijke aanduiding voor inhoud 8">
            <a:extLst>
              <a:ext uri="{FF2B5EF4-FFF2-40B4-BE49-F238E27FC236}">
                <a16:creationId xmlns:a16="http://schemas.microsoft.com/office/drawing/2014/main" id="{8F5D013B-D66F-19BB-F555-A76102DC5C50}"/>
              </a:ext>
            </a:extLst>
          </p:cNvPr>
          <p:cNvGraphicFramePr>
            <a:graphicFrameLocks noGrp="1"/>
          </p:cNvGraphicFramePr>
          <p:nvPr>
            <p:ph idx="1"/>
            <p:extLst>
              <p:ext uri="{D42A27DB-BD31-4B8C-83A1-F6EECF244321}">
                <p14:modId xmlns:p14="http://schemas.microsoft.com/office/powerpoint/2010/main" val="3505193340"/>
              </p:ext>
            </p:extLst>
          </p:nvPr>
        </p:nvGraphicFramePr>
        <p:xfrm>
          <a:off x="708818" y="1329353"/>
          <a:ext cx="10774363" cy="3746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kstvak 6">
            <a:extLst>
              <a:ext uri="{FF2B5EF4-FFF2-40B4-BE49-F238E27FC236}">
                <a16:creationId xmlns:a16="http://schemas.microsoft.com/office/drawing/2014/main" id="{1ECAE95A-C486-E249-6225-9E132A6B64FC}"/>
              </a:ext>
            </a:extLst>
          </p:cNvPr>
          <p:cNvSpPr txBox="1"/>
          <p:nvPr/>
        </p:nvSpPr>
        <p:spPr>
          <a:xfrm>
            <a:off x="2427747" y="4429707"/>
            <a:ext cx="1091682" cy="584775"/>
          </a:xfrm>
          <a:prstGeom prst="rect">
            <a:avLst/>
          </a:prstGeom>
          <a:noFill/>
        </p:spPr>
        <p:txBody>
          <a:bodyPr wrap="square" rtlCol="0">
            <a:spAutoFit/>
          </a:bodyPr>
          <a:lstStyle/>
          <a:p>
            <a:pPr algn="ctr"/>
            <a:r>
              <a:rPr lang="nl-BE" sz="1600" dirty="0">
                <a:solidFill>
                  <a:srgbClr val="0079CC"/>
                </a:solidFill>
              </a:rPr>
              <a:t>Si ce n'est pas possible</a:t>
            </a:r>
          </a:p>
        </p:txBody>
      </p:sp>
      <p:sp>
        <p:nvSpPr>
          <p:cNvPr id="8" name="Tekstvak 7">
            <a:extLst>
              <a:ext uri="{FF2B5EF4-FFF2-40B4-BE49-F238E27FC236}">
                <a16:creationId xmlns:a16="http://schemas.microsoft.com/office/drawing/2014/main" id="{2E295B33-61E3-A673-B0FA-BF1BC806AD53}"/>
              </a:ext>
            </a:extLst>
          </p:cNvPr>
          <p:cNvSpPr txBox="1"/>
          <p:nvPr/>
        </p:nvSpPr>
        <p:spPr>
          <a:xfrm>
            <a:off x="5449308" y="4428372"/>
            <a:ext cx="1091682" cy="584775"/>
          </a:xfrm>
          <a:prstGeom prst="rect">
            <a:avLst/>
          </a:prstGeom>
          <a:noFill/>
        </p:spPr>
        <p:txBody>
          <a:bodyPr wrap="square" rtlCol="0">
            <a:spAutoFit/>
          </a:bodyPr>
          <a:lstStyle/>
          <a:p>
            <a:pPr algn="ctr"/>
            <a:r>
              <a:rPr lang="nl-BE" sz="1600" dirty="0">
                <a:solidFill>
                  <a:srgbClr val="0079CC"/>
                </a:solidFill>
              </a:rPr>
              <a:t>Si ce n'est pas possible</a:t>
            </a:r>
          </a:p>
        </p:txBody>
      </p:sp>
      <p:sp>
        <p:nvSpPr>
          <p:cNvPr id="9" name="Tekstvak 8">
            <a:extLst>
              <a:ext uri="{FF2B5EF4-FFF2-40B4-BE49-F238E27FC236}">
                <a16:creationId xmlns:a16="http://schemas.microsoft.com/office/drawing/2014/main" id="{DEAA18A3-6C85-54D1-922D-0C09676AA8A9}"/>
              </a:ext>
            </a:extLst>
          </p:cNvPr>
          <p:cNvSpPr txBox="1"/>
          <p:nvPr/>
        </p:nvSpPr>
        <p:spPr>
          <a:xfrm>
            <a:off x="8466244" y="4428371"/>
            <a:ext cx="1091682" cy="584775"/>
          </a:xfrm>
          <a:prstGeom prst="rect">
            <a:avLst/>
          </a:prstGeom>
          <a:noFill/>
        </p:spPr>
        <p:txBody>
          <a:bodyPr wrap="square" rtlCol="0">
            <a:spAutoFit/>
          </a:bodyPr>
          <a:lstStyle/>
          <a:p>
            <a:pPr algn="ctr"/>
            <a:r>
              <a:rPr lang="nl-BE" sz="1600" dirty="0">
                <a:solidFill>
                  <a:srgbClr val="0079CC"/>
                </a:solidFill>
              </a:rPr>
              <a:t>Si ce n'est pas possible</a:t>
            </a:r>
          </a:p>
        </p:txBody>
      </p:sp>
      <p:sp>
        <p:nvSpPr>
          <p:cNvPr id="10" name="Pijl: gekromd omhoog 9">
            <a:extLst>
              <a:ext uri="{FF2B5EF4-FFF2-40B4-BE49-F238E27FC236}">
                <a16:creationId xmlns:a16="http://schemas.microsoft.com/office/drawing/2014/main" id="{878310FC-1E98-621E-8A88-F6B5706BC81C}"/>
              </a:ext>
            </a:extLst>
          </p:cNvPr>
          <p:cNvSpPr/>
          <p:nvPr/>
        </p:nvSpPr>
        <p:spPr>
          <a:xfrm>
            <a:off x="2311115" y="3971893"/>
            <a:ext cx="1324947" cy="39644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1" name="Pijl: gekromd omhoog 10">
            <a:extLst>
              <a:ext uri="{FF2B5EF4-FFF2-40B4-BE49-F238E27FC236}">
                <a16:creationId xmlns:a16="http://schemas.microsoft.com/office/drawing/2014/main" id="{9AD02E0B-7AA1-3022-981F-C003929DD7BA}"/>
              </a:ext>
            </a:extLst>
          </p:cNvPr>
          <p:cNvSpPr/>
          <p:nvPr/>
        </p:nvSpPr>
        <p:spPr>
          <a:xfrm>
            <a:off x="5332675" y="3971893"/>
            <a:ext cx="1324947" cy="39644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2" name="Pijl: gekromd omhoog 11">
            <a:extLst>
              <a:ext uri="{FF2B5EF4-FFF2-40B4-BE49-F238E27FC236}">
                <a16:creationId xmlns:a16="http://schemas.microsoft.com/office/drawing/2014/main" id="{38AE30BD-5934-265F-1AB8-ABAB033FDF39}"/>
              </a:ext>
            </a:extLst>
          </p:cNvPr>
          <p:cNvSpPr/>
          <p:nvPr/>
        </p:nvSpPr>
        <p:spPr>
          <a:xfrm>
            <a:off x="8354235" y="3976614"/>
            <a:ext cx="1324947" cy="396444"/>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solidFill>
                <a:schemeClr val="tx1"/>
              </a:solidFill>
            </a:endParaRPr>
          </a:p>
        </p:txBody>
      </p:sp>
      <p:sp>
        <p:nvSpPr>
          <p:cNvPr id="13" name="Achthoek 12">
            <a:extLst>
              <a:ext uri="{FF2B5EF4-FFF2-40B4-BE49-F238E27FC236}">
                <a16:creationId xmlns:a16="http://schemas.microsoft.com/office/drawing/2014/main" id="{045B0356-0978-8D11-6F29-F35BB8AEFA11}"/>
              </a:ext>
            </a:extLst>
          </p:cNvPr>
          <p:cNvSpPr/>
          <p:nvPr/>
        </p:nvSpPr>
        <p:spPr>
          <a:xfrm>
            <a:off x="518142" y="4368337"/>
            <a:ext cx="983912" cy="972123"/>
          </a:xfrm>
          <a:prstGeom prst="octagon">
            <a:avLst/>
          </a:prstGeom>
          <a:solidFill>
            <a:schemeClr val="bg1"/>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14" name="Tekstvak 13">
            <a:extLst>
              <a:ext uri="{FF2B5EF4-FFF2-40B4-BE49-F238E27FC236}">
                <a16:creationId xmlns:a16="http://schemas.microsoft.com/office/drawing/2014/main" id="{E7BDCEB5-6F19-D301-23D2-5DD407FC34CB}"/>
              </a:ext>
            </a:extLst>
          </p:cNvPr>
          <p:cNvSpPr txBox="1"/>
          <p:nvPr/>
        </p:nvSpPr>
        <p:spPr>
          <a:xfrm>
            <a:off x="518141" y="4700509"/>
            <a:ext cx="1100593" cy="307777"/>
          </a:xfrm>
          <a:prstGeom prst="rect">
            <a:avLst/>
          </a:prstGeom>
          <a:noFill/>
        </p:spPr>
        <p:txBody>
          <a:bodyPr wrap="square" rtlCol="0">
            <a:spAutoFit/>
          </a:bodyPr>
          <a:lstStyle/>
          <a:p>
            <a:r>
              <a:rPr lang="nl-BE" sz="1400" dirty="0"/>
              <a:t>Hiérarchie !</a:t>
            </a:r>
          </a:p>
        </p:txBody>
      </p:sp>
    </p:spTree>
    <p:extLst>
      <p:ext uri="{BB962C8B-B14F-4D97-AF65-F5344CB8AC3E}">
        <p14:creationId xmlns:p14="http://schemas.microsoft.com/office/powerpoint/2010/main" val="1206024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7</a:t>
            </a:fld>
            <a:endParaRPr lang="en-BE"/>
          </a:p>
        </p:txBody>
      </p:sp>
      <p:sp>
        <p:nvSpPr>
          <p:cNvPr id="5" name="Title 1">
            <a:extLst>
              <a:ext uri="{FF2B5EF4-FFF2-40B4-BE49-F238E27FC236}">
                <a16:creationId xmlns:a16="http://schemas.microsoft.com/office/drawing/2014/main" id="{B14B2836-4824-2D30-1602-0B9CC9B3B030}"/>
              </a:ext>
            </a:extLst>
          </p:cNvPr>
          <p:cNvSpPr>
            <a:spLocks noGrp="1"/>
          </p:cNvSpPr>
          <p:nvPr>
            <p:ph type="title"/>
          </p:nvPr>
        </p:nvSpPr>
        <p:spPr>
          <a:xfrm>
            <a:off x="838200" y="278626"/>
            <a:ext cx="10515600" cy="1325563"/>
          </a:xfrm>
        </p:spPr>
        <p:txBody>
          <a:bodyPr anchor="ctr">
            <a:normAutofit/>
          </a:bodyPr>
          <a:lstStyle/>
          <a:p>
            <a:r>
              <a:rPr lang="nl-BE" dirty="0"/>
              <a:t>Substitution</a:t>
            </a:r>
            <a:endParaRPr lang="en-BE" dirty="0"/>
          </a:p>
        </p:txBody>
      </p:sp>
      <p:sp>
        <p:nvSpPr>
          <p:cNvPr id="6" name="Content Placeholder 2">
            <a:extLst>
              <a:ext uri="{FF2B5EF4-FFF2-40B4-BE49-F238E27FC236}">
                <a16:creationId xmlns:a16="http://schemas.microsoft.com/office/drawing/2014/main" id="{7C86D4C7-DDA9-FE7D-D47F-65E5974B36A7}"/>
              </a:ext>
            </a:extLst>
          </p:cNvPr>
          <p:cNvSpPr>
            <a:spLocks noGrp="1"/>
          </p:cNvSpPr>
          <p:nvPr>
            <p:ph sz="half" idx="1"/>
          </p:nvPr>
        </p:nvSpPr>
        <p:spPr>
          <a:xfrm>
            <a:off x="838199" y="1739126"/>
            <a:ext cx="7047271" cy="3710204"/>
          </a:xfrm>
        </p:spPr>
        <p:txBody>
          <a:bodyPr>
            <a:normAutofit/>
          </a:bodyPr>
          <a:lstStyle/>
          <a:p>
            <a:pPr marL="0" indent="0">
              <a:buNone/>
            </a:pPr>
            <a:r>
              <a:rPr lang="nl-BE" sz="2000" dirty="0"/>
              <a:t>= la substance est </a:t>
            </a:r>
            <a:r>
              <a:rPr lang="nl-BE" sz="2000" dirty="0">
                <a:effectLst/>
              </a:rPr>
              <a:t>remplacée par une </a:t>
            </a:r>
            <a:r>
              <a:rPr lang="nl-BE" sz="2000" dirty="0" err="1">
                <a:effectLst/>
              </a:rPr>
              <a:t>autre</a:t>
            </a:r>
            <a:r>
              <a:rPr lang="nl-BE" sz="2000" dirty="0">
                <a:effectLst/>
              </a:rPr>
              <a:t> </a:t>
            </a:r>
            <a:r>
              <a:rPr lang="nl-BE" sz="2000" dirty="0" err="1">
                <a:effectLst/>
              </a:rPr>
              <a:t>substance</a:t>
            </a:r>
            <a:r>
              <a:rPr lang="nl-BE" sz="2000" dirty="0">
                <a:effectLst/>
              </a:rPr>
              <a:t> </a:t>
            </a:r>
            <a:r>
              <a:rPr lang="nl-BE" sz="2000" dirty="0" err="1">
                <a:effectLst/>
              </a:rPr>
              <a:t>qui</a:t>
            </a:r>
            <a:r>
              <a:rPr lang="nl-BE" sz="2000" dirty="0">
                <a:effectLst/>
              </a:rPr>
              <a:t> n'est pas ou moins dangereuse pour la sécurité et la santé des travailleurs ;</a:t>
            </a:r>
          </a:p>
          <a:p>
            <a:pPr marL="0" indent="0">
              <a:buNone/>
            </a:pPr>
            <a:endParaRPr lang="nl-BE" sz="2000" dirty="0"/>
          </a:p>
          <a:p>
            <a:pPr marL="0" indent="0">
              <a:buNone/>
            </a:pPr>
            <a:r>
              <a:rPr lang="nl-BE" sz="2000" dirty="0"/>
              <a:t>Par </a:t>
            </a:r>
            <a:r>
              <a:rPr lang="nl-BE" sz="2000" dirty="0" err="1"/>
              <a:t>exemple</a:t>
            </a:r>
            <a:r>
              <a:rPr lang="nl-BE" sz="2000" dirty="0"/>
              <a:t>: remplacer les chariots élévateurs à moteur diesel par des chariots élévateurs à moteur électrique.</a:t>
            </a:r>
          </a:p>
        </p:txBody>
      </p:sp>
      <p:pic>
        <p:nvPicPr>
          <p:cNvPr id="7" name="Graphic 6" descr="Brouwsel met effen opvulling">
            <a:extLst>
              <a:ext uri="{FF2B5EF4-FFF2-40B4-BE49-F238E27FC236}">
                <a16:creationId xmlns:a16="http://schemas.microsoft.com/office/drawing/2014/main" id="{BDB9A7DF-0D74-0786-17CB-236F87C0A0E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8" y="1878329"/>
            <a:ext cx="3101341" cy="3101341"/>
          </a:xfrm>
          <a:prstGeom prst="rect">
            <a:avLst/>
          </a:prstGeom>
        </p:spPr>
      </p:pic>
    </p:spTree>
    <p:extLst>
      <p:ext uri="{BB962C8B-B14F-4D97-AF65-F5344CB8AC3E}">
        <p14:creationId xmlns:p14="http://schemas.microsoft.com/office/powerpoint/2010/main" val="3771768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8</a:t>
            </a:fld>
            <a:endParaRPr lang="en-BE"/>
          </a:p>
        </p:txBody>
      </p:sp>
      <p:pic>
        <p:nvPicPr>
          <p:cNvPr id="8" name="Graphic 7" descr="Robothand met effen opvulling">
            <a:extLst>
              <a:ext uri="{FF2B5EF4-FFF2-40B4-BE49-F238E27FC236}">
                <a16:creationId xmlns:a16="http://schemas.microsoft.com/office/drawing/2014/main" id="{DD86AFA6-6153-17A7-721E-A909A4CA6B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7" y="1878329"/>
            <a:ext cx="3101341" cy="3101341"/>
          </a:xfrm>
          <a:prstGeom prst="rect">
            <a:avLst/>
          </a:prstGeom>
        </p:spPr>
      </p:pic>
      <p:sp>
        <p:nvSpPr>
          <p:cNvPr id="9" name="Title 1">
            <a:extLst>
              <a:ext uri="{FF2B5EF4-FFF2-40B4-BE49-F238E27FC236}">
                <a16:creationId xmlns:a16="http://schemas.microsoft.com/office/drawing/2014/main" id="{6B55A23A-EC29-B36E-32D1-01F12E5F0783}"/>
              </a:ext>
            </a:extLst>
          </p:cNvPr>
          <p:cNvSpPr>
            <a:spLocks noGrp="1"/>
          </p:cNvSpPr>
          <p:nvPr>
            <p:ph type="title"/>
          </p:nvPr>
        </p:nvSpPr>
        <p:spPr>
          <a:xfrm>
            <a:off x="838200" y="278626"/>
            <a:ext cx="10515600" cy="1325563"/>
          </a:xfrm>
        </p:spPr>
        <p:txBody>
          <a:bodyPr anchor="ctr">
            <a:normAutofit/>
          </a:bodyPr>
          <a:lstStyle/>
          <a:p>
            <a:r>
              <a:rPr lang="nl-BE" dirty="0"/>
              <a:t>Mesures techniques</a:t>
            </a:r>
            <a:endParaRPr lang="en-BE" dirty="0"/>
          </a:p>
        </p:txBody>
      </p:sp>
      <p:sp>
        <p:nvSpPr>
          <p:cNvPr id="10" name="Content Placeholder 2">
            <a:extLst>
              <a:ext uri="{FF2B5EF4-FFF2-40B4-BE49-F238E27FC236}">
                <a16:creationId xmlns:a16="http://schemas.microsoft.com/office/drawing/2014/main" id="{92A537D2-D7BB-D7CC-AB5B-9C5F3879F6E5}"/>
              </a:ext>
            </a:extLst>
          </p:cNvPr>
          <p:cNvSpPr>
            <a:spLocks noGrp="1"/>
          </p:cNvSpPr>
          <p:nvPr>
            <p:ph sz="half" idx="1"/>
          </p:nvPr>
        </p:nvSpPr>
        <p:spPr>
          <a:xfrm>
            <a:off x="838200" y="1739126"/>
            <a:ext cx="6728928" cy="3710204"/>
          </a:xfrm>
        </p:spPr>
        <p:txBody>
          <a:bodyPr>
            <a:normAutofit/>
          </a:bodyPr>
          <a:lstStyle/>
          <a:p>
            <a:pPr marL="0" indent="0">
              <a:buNone/>
            </a:pPr>
            <a:r>
              <a:rPr lang="nl-BE" sz="1800" dirty="0"/>
              <a:t>= équipement technique permettant de contrôler les émissions à la source et d'éviter ainsi l'exposition à des substances cancérigènes. </a:t>
            </a:r>
          </a:p>
          <a:p>
            <a:pPr marL="0" indent="0">
              <a:buNone/>
            </a:pPr>
            <a:endParaRPr lang="nl-BE" sz="1800" dirty="0"/>
          </a:p>
          <a:p>
            <a:r>
              <a:rPr lang="nl-BE" sz="1800" dirty="0"/>
              <a:t>Mesures de non-ventilation, par exemple </a:t>
            </a:r>
            <a:r>
              <a:rPr lang="nl-BE" sz="1800" dirty="0">
                <a:effectLst/>
              </a:rPr>
              <a:t>aides à la manipulation pour limiter le temps passé par un agent cancérigène à l'extérieur de </a:t>
            </a:r>
            <a:r>
              <a:rPr lang="nl-BE" sz="1800" dirty="0" err="1">
                <a:effectLst/>
              </a:rPr>
              <a:t>son</a:t>
            </a:r>
            <a:r>
              <a:rPr lang="nl-BE" sz="1800" dirty="0">
                <a:effectLst/>
              </a:rPr>
              <a:t> </a:t>
            </a:r>
            <a:r>
              <a:rPr lang="nl-BE" sz="1800" dirty="0" err="1">
                <a:effectLst/>
              </a:rPr>
              <a:t>conteneur</a:t>
            </a:r>
            <a:r>
              <a:rPr lang="nl-BE" sz="1800" dirty="0">
                <a:effectLst/>
              </a:rPr>
              <a:t>.</a:t>
            </a:r>
          </a:p>
          <a:p>
            <a:r>
              <a:rPr lang="nl-BE" sz="1800" dirty="0"/>
              <a:t>Mesures de ventilation, par exemple systèmes d'extraction intégrés lors du </a:t>
            </a:r>
            <a:r>
              <a:rPr lang="nl-BE" sz="1800" dirty="0" err="1"/>
              <a:t>soudage</a:t>
            </a:r>
            <a:r>
              <a:rPr lang="nl-BE" sz="1800" dirty="0"/>
              <a:t>.</a:t>
            </a:r>
          </a:p>
          <a:p>
            <a:r>
              <a:rPr lang="nl-BE" sz="1800" dirty="0"/>
              <a:t>Combinaison de confinement et de ventilation, par exemple des enceintes ventilées telles que des hottes ou des armoires à flux d'air laminaire.</a:t>
            </a:r>
          </a:p>
        </p:txBody>
      </p:sp>
    </p:spTree>
    <p:extLst>
      <p:ext uri="{BB962C8B-B14F-4D97-AF65-F5344CB8AC3E}">
        <p14:creationId xmlns:p14="http://schemas.microsoft.com/office/powerpoint/2010/main" val="58409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44EE736-84B5-FF48-B6D8-CCA5B20FCB41}"/>
              </a:ext>
            </a:extLst>
          </p:cNvPr>
          <p:cNvSpPr>
            <a:spLocks noGrp="1"/>
          </p:cNvSpPr>
          <p:nvPr>
            <p:ph type="sldNum" sz="quarter" idx="12"/>
          </p:nvPr>
        </p:nvSpPr>
        <p:spPr/>
        <p:txBody>
          <a:bodyPr/>
          <a:lstStyle/>
          <a:p>
            <a:fld id="{E280F6CC-6784-A943-B01C-08A9FA42E5E8}" type="slidenum">
              <a:rPr lang="en-BE" smtClean="0"/>
              <a:t>9</a:t>
            </a:fld>
            <a:endParaRPr lang="en-BE"/>
          </a:p>
        </p:txBody>
      </p:sp>
      <p:pic>
        <p:nvPicPr>
          <p:cNvPr id="5" name="Graphic 4" descr="Verboden te lopen met effen opvulling">
            <a:extLst>
              <a:ext uri="{FF2B5EF4-FFF2-40B4-BE49-F238E27FC236}">
                <a16:creationId xmlns:a16="http://schemas.microsoft.com/office/drawing/2014/main" id="{675B2B03-B120-7F8F-E77E-D224D48C8AF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999278" y="1878330"/>
            <a:ext cx="3101340" cy="3101340"/>
          </a:xfrm>
          <a:prstGeom prst="rect">
            <a:avLst/>
          </a:prstGeom>
        </p:spPr>
      </p:pic>
      <p:sp>
        <p:nvSpPr>
          <p:cNvPr id="6" name="Title 1">
            <a:extLst>
              <a:ext uri="{FF2B5EF4-FFF2-40B4-BE49-F238E27FC236}">
                <a16:creationId xmlns:a16="http://schemas.microsoft.com/office/drawing/2014/main" id="{3CBBC687-225A-FF0A-0AFE-232B77DE0F87}"/>
              </a:ext>
            </a:extLst>
          </p:cNvPr>
          <p:cNvSpPr>
            <a:spLocks noGrp="1"/>
          </p:cNvSpPr>
          <p:nvPr>
            <p:ph type="title"/>
          </p:nvPr>
        </p:nvSpPr>
        <p:spPr>
          <a:xfrm>
            <a:off x="838200" y="221350"/>
            <a:ext cx="10515600" cy="1325563"/>
          </a:xfrm>
        </p:spPr>
        <p:txBody>
          <a:bodyPr anchor="ctr">
            <a:normAutofit/>
          </a:bodyPr>
          <a:lstStyle/>
          <a:p>
            <a:r>
              <a:rPr lang="nl-BE" dirty="0"/>
              <a:t>Mesures organisationnelles</a:t>
            </a:r>
            <a:endParaRPr lang="en-BE" dirty="0"/>
          </a:p>
        </p:txBody>
      </p:sp>
      <p:sp>
        <p:nvSpPr>
          <p:cNvPr id="7" name="Content Placeholder 2">
            <a:extLst>
              <a:ext uri="{FF2B5EF4-FFF2-40B4-BE49-F238E27FC236}">
                <a16:creationId xmlns:a16="http://schemas.microsoft.com/office/drawing/2014/main" id="{1FBCAD88-EFF6-4F19-03B6-BDCB05A2010B}"/>
              </a:ext>
            </a:extLst>
          </p:cNvPr>
          <p:cNvSpPr>
            <a:spLocks noGrp="1"/>
          </p:cNvSpPr>
          <p:nvPr>
            <p:ph sz="half" idx="1"/>
          </p:nvPr>
        </p:nvSpPr>
        <p:spPr>
          <a:xfrm>
            <a:off x="838199" y="1739126"/>
            <a:ext cx="6663613" cy="3710204"/>
          </a:xfrm>
        </p:spPr>
        <p:txBody>
          <a:bodyPr>
            <a:normAutofit lnSpcReduction="10000"/>
          </a:bodyPr>
          <a:lstStyle/>
          <a:p>
            <a:pPr marL="0" indent="0">
              <a:buNone/>
            </a:pPr>
            <a:r>
              <a:rPr lang="nl-BE" sz="1800" dirty="0"/>
              <a:t>= éviter ou minimiser l'exposition </a:t>
            </a:r>
            <a:r>
              <a:rPr lang="nl-BE" sz="1800" dirty="0" err="1"/>
              <a:t>aux</a:t>
            </a:r>
            <a:r>
              <a:rPr lang="nl-BE" sz="1800" dirty="0"/>
              <a:t> </a:t>
            </a:r>
            <a:r>
              <a:rPr lang="nl-BE" sz="1800" dirty="0" err="1"/>
              <a:t>substances</a:t>
            </a:r>
            <a:r>
              <a:rPr lang="nl-BE" sz="1800" dirty="0"/>
              <a:t> cancérigènes en adaptant le lieu, le temps et les connaissances des travailleurs.</a:t>
            </a:r>
          </a:p>
          <a:p>
            <a:pPr marL="0" indent="0">
              <a:buNone/>
            </a:pPr>
            <a:endParaRPr lang="nl-BE" sz="1800" dirty="0"/>
          </a:p>
          <a:p>
            <a:pPr marL="0" indent="0">
              <a:buNone/>
            </a:pPr>
            <a:r>
              <a:rPr lang="nl-BE" sz="1800" dirty="0"/>
              <a:t>Par </a:t>
            </a:r>
            <a:r>
              <a:rPr lang="nl-BE" sz="1800" dirty="0" err="1"/>
              <a:t>exemple</a:t>
            </a:r>
            <a:r>
              <a:rPr lang="nl-BE" sz="1800" dirty="0"/>
              <a:t> :</a:t>
            </a:r>
          </a:p>
          <a:p>
            <a:r>
              <a:rPr lang="nl-BE" sz="1800" dirty="0"/>
              <a:t>Fournir des espaces de travail dédiés et en </a:t>
            </a:r>
            <a:r>
              <a:rPr lang="nl-BE" sz="1800" dirty="0" err="1"/>
              <a:t>restreindre</a:t>
            </a:r>
            <a:r>
              <a:rPr lang="nl-BE" sz="1800" dirty="0"/>
              <a:t> </a:t>
            </a:r>
            <a:r>
              <a:rPr lang="nl-BE" sz="1800" dirty="0" err="1"/>
              <a:t>l'accès</a:t>
            </a:r>
            <a:r>
              <a:rPr lang="nl-BE" sz="1800" dirty="0"/>
              <a:t> ;</a:t>
            </a:r>
          </a:p>
          <a:p>
            <a:r>
              <a:rPr lang="nl-BE" sz="1800" dirty="0"/>
              <a:t>Système de rotation des équipes pour réduire le </a:t>
            </a:r>
            <a:r>
              <a:rPr lang="nl-BE" sz="1800" dirty="0" err="1"/>
              <a:t>temps</a:t>
            </a:r>
            <a:r>
              <a:rPr lang="nl-BE" sz="1800" dirty="0"/>
              <a:t> </a:t>
            </a:r>
            <a:r>
              <a:rPr lang="nl-BE" sz="1800" dirty="0" err="1"/>
              <a:t>d'exposition</a:t>
            </a:r>
            <a:r>
              <a:rPr lang="nl-BE" sz="1800" dirty="0"/>
              <a:t> ;</a:t>
            </a:r>
          </a:p>
          <a:p>
            <a:r>
              <a:rPr lang="nl-BE" sz="1800" dirty="0"/>
              <a:t>Sensibiliser les travailleurs à la sécurité au </a:t>
            </a:r>
            <a:r>
              <a:rPr lang="nl-BE" sz="1800" dirty="0" err="1"/>
              <a:t>travail</a:t>
            </a:r>
            <a:r>
              <a:rPr lang="nl-BE" sz="1800" dirty="0"/>
              <a:t> ;</a:t>
            </a:r>
          </a:p>
          <a:p>
            <a:r>
              <a:rPr lang="nl-BE" sz="1800" dirty="0"/>
              <a:t>Fiches d'instruction, étiquetage et </a:t>
            </a:r>
            <a:r>
              <a:rPr lang="nl-BE" sz="1800" dirty="0" err="1"/>
              <a:t>panneaux</a:t>
            </a:r>
            <a:r>
              <a:rPr lang="nl-BE" sz="1800" dirty="0"/>
              <a:t> </a:t>
            </a:r>
            <a:r>
              <a:rPr lang="nl-BE" sz="1800" dirty="0" err="1"/>
              <a:t>d'avertissement</a:t>
            </a:r>
            <a:r>
              <a:rPr lang="nl-BE" sz="1800" dirty="0"/>
              <a:t> ;</a:t>
            </a:r>
          </a:p>
          <a:p>
            <a:r>
              <a:rPr lang="nl-BE" sz="1800" dirty="0"/>
              <a:t>Installations adaptées pour se laver, se changer, manger/</a:t>
            </a:r>
            <a:r>
              <a:rPr lang="nl-BE" sz="1800" dirty="0" err="1"/>
              <a:t>boire</a:t>
            </a:r>
            <a:r>
              <a:rPr lang="nl-BE" sz="1800" dirty="0"/>
              <a:t> ;</a:t>
            </a:r>
          </a:p>
          <a:p>
            <a:r>
              <a:rPr lang="nl-BE" sz="1800" dirty="0"/>
              <a:t>...</a:t>
            </a:r>
          </a:p>
        </p:txBody>
      </p:sp>
    </p:spTree>
    <p:extLst>
      <p:ext uri="{BB962C8B-B14F-4D97-AF65-F5344CB8AC3E}">
        <p14:creationId xmlns:p14="http://schemas.microsoft.com/office/powerpoint/2010/main" val="213043454"/>
      </p:ext>
    </p:extLst>
  </p:cSld>
  <p:clrMapOvr>
    <a:masterClrMapping/>
  </p:clrMapOvr>
</p:sld>
</file>

<file path=ppt/theme/theme1.xml><?xml version="1.0" encoding="utf-8"?>
<a:theme xmlns:a="http://schemas.openxmlformats.org/drawingml/2006/main" name="Kantoorthema">
  <a:themeElements>
    <a:clrScheme name="FODWerkgelegenheid_SPFEmploi_2021">
      <a:dk1>
        <a:srgbClr val="152E47"/>
      </a:dk1>
      <a:lt1>
        <a:srgbClr val="FFFFFF"/>
      </a:lt1>
      <a:dk2>
        <a:srgbClr val="DCEDE8"/>
      </a:dk2>
      <a:lt2>
        <a:srgbClr val="DEEBF5"/>
      </a:lt2>
      <a:accent1>
        <a:srgbClr val="0079CC"/>
      </a:accent1>
      <a:accent2>
        <a:srgbClr val="138665"/>
      </a:accent2>
      <a:accent3>
        <a:srgbClr val="152E47"/>
      </a:accent3>
      <a:accent4>
        <a:srgbClr val="00A69C"/>
      </a:accent4>
      <a:accent5>
        <a:srgbClr val="3C9EFF"/>
      </a:accent5>
      <a:accent6>
        <a:srgbClr val="47BDA0"/>
      </a:accent6>
      <a:hlink>
        <a:srgbClr val="0079CC"/>
      </a:hlink>
      <a:folHlink>
        <a:srgbClr val="38BFC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DEF_FR" id="{B55737BC-82FA-FA43-BA78-A8761ED62C50}" vid="{D4F660C5-3564-D341-AEBA-B68D964301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Template_SPFEmploi_FR</Template>
  <TotalTime>5</TotalTime>
  <Words>682</Words>
  <Application>Microsoft Office PowerPoint</Application>
  <PresentationFormat>Breedbeeld</PresentationFormat>
  <Paragraphs>76</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Calibri</vt:lpstr>
      <vt:lpstr>Kantoorthema</vt:lpstr>
      <vt:lpstr>PowerPoint-presentatie</vt:lpstr>
      <vt:lpstr>Introduction</vt:lpstr>
      <vt:lpstr>Les faits</vt:lpstr>
      <vt:lpstr>Qu'est-ce qu’une substance cancérigène ?</vt:lpstr>
      <vt:lpstr>Protéger les travailleurs</vt:lpstr>
      <vt:lpstr>Principe STOP</vt:lpstr>
      <vt:lpstr>Substitution</vt:lpstr>
      <vt:lpstr>Mesures techniques</vt:lpstr>
      <vt:lpstr>Mesures organisationnelles</vt:lpstr>
      <vt:lpstr>Protection des personnes</vt:lpstr>
      <vt:lpstr>PowerPoint-presentatie</vt:lpstr>
    </vt:vector>
  </TitlesOfParts>
  <Company>SPF ETCS FOD WASO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Lanthe Claes (FOD Werkgelegenheid - SPF Emploi)</dc:creator>
  <cp:lastModifiedBy>Lanthe Claes (FOD Werkgelegenheid - SPF Emploi)</cp:lastModifiedBy>
  <cp:revision>1</cp:revision>
  <dcterms:created xsi:type="dcterms:W3CDTF">2023-10-13T15:03:43Z</dcterms:created>
  <dcterms:modified xsi:type="dcterms:W3CDTF">2023-10-13T15:08:50Z</dcterms:modified>
</cp:coreProperties>
</file>