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1" r:id="rId1"/>
  </p:sldMasterIdLst>
  <p:notesMasterIdLst>
    <p:notesMasterId r:id="rId11"/>
  </p:notesMasterIdLst>
  <p:sldIdLst>
    <p:sldId id="256" r:id="rId2"/>
    <p:sldId id="261" r:id="rId3"/>
    <p:sldId id="259" r:id="rId4"/>
    <p:sldId id="266" r:id="rId5"/>
    <p:sldId id="265" r:id="rId6"/>
    <p:sldId id="264" r:id="rId7"/>
    <p:sldId id="263" r:id="rId8"/>
    <p:sldId id="269" r:id="rId9"/>
    <p:sldId id="268"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Standaardsectie" id="{0F1ED9E5-7EAF-43C7-8237-219B567AC1ED}">
          <p14:sldIdLst>
            <p14:sldId id="256"/>
          </p14:sldIdLst>
        </p14:section>
        <p14:section name="Naamloze sectie" id="{87E22734-DE1F-400B-8794-0E6FB9A0CD90}">
          <p14:sldIdLst>
            <p14:sldId id="261"/>
            <p14:sldId id="259"/>
            <p14:sldId id="266"/>
            <p14:sldId id="265"/>
            <p14:sldId id="264"/>
            <p14:sldId id="263"/>
            <p14:sldId id="269"/>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85337" autoAdjust="0"/>
  </p:normalViewPr>
  <p:slideViewPr>
    <p:cSldViewPr snapToGrid="0">
      <p:cViewPr varScale="1">
        <p:scale>
          <a:sx n="105" d="100"/>
          <a:sy n="105" d="100"/>
        </p:scale>
        <p:origin x="91"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87"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23843412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
        <p:cNvGrpSpPr/>
        <p:nvPr/>
      </p:nvGrpSpPr>
      <p:grpSpPr>
        <a:xfrm>
          <a:off x="0" y="0"/>
          <a:ext cx="0" cy="0"/>
          <a:chOff x="0" y="0"/>
          <a:chExt cx="0" cy="0"/>
        </a:xfrm>
      </p:grpSpPr>
      <p:sp>
        <p:nvSpPr>
          <p:cNvPr id="19" name="Google Shape;19;gc6b7f8cdcb_2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 name="Google Shape;20;gc6b7f8cdcb_2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9089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c6b7f8cdcb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gc6b7f8cdc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BE" dirty="0" smtClean="0"/>
              <a:t>Vuurdriehoek</a:t>
            </a:r>
          </a:p>
          <a:p>
            <a:pPr marL="0" lvl="0" indent="0" algn="l" rtl="0">
              <a:spcBef>
                <a:spcPts val="0"/>
              </a:spcBef>
              <a:spcAft>
                <a:spcPts val="0"/>
              </a:spcAft>
              <a:buNone/>
            </a:pPr>
            <a:r>
              <a:rPr lang="nl-BE" dirty="0" smtClean="0"/>
              <a:t>SVM=schuimvormend middel</a:t>
            </a:r>
            <a:endParaRPr lang="nl-BE" dirty="0" smtClean="0"/>
          </a:p>
          <a:p>
            <a:pPr marL="0" lvl="0" indent="0" algn="l" rtl="0">
              <a:spcBef>
                <a:spcPts val="0"/>
              </a:spcBef>
              <a:spcAft>
                <a:spcPts val="0"/>
              </a:spcAft>
              <a:buNone/>
            </a:pPr>
            <a:endParaRPr lang="nl-BE"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583764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c6b7f8cdcb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gc6b7f8cdc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BE" dirty="0" smtClean="0"/>
              <a:t>Fluorhoudende verbindingen zijn jarenlang centrale en evidente componenten geweest in blusschuim. </a:t>
            </a:r>
            <a:r>
              <a:rPr lang="nl-BE" dirty="0" smtClean="0"/>
              <a:t>Verbindingen </a:t>
            </a:r>
            <a:r>
              <a:rPr lang="nl-BE" dirty="0" smtClean="0"/>
              <a:t>blijven stabiel bij hoge °T en extreme omstandigheden </a:t>
            </a:r>
          </a:p>
        </p:txBody>
      </p:sp>
    </p:spTree>
    <p:extLst>
      <p:ext uri="{BB962C8B-B14F-4D97-AF65-F5344CB8AC3E}">
        <p14:creationId xmlns:p14="http://schemas.microsoft.com/office/powerpoint/2010/main" val="2947293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c6b7f8cdcb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gc6b7f8cdc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BE" dirty="0" smtClean="0"/>
              <a:t>De </a:t>
            </a:r>
            <a:r>
              <a:rPr lang="nl-BE" dirty="0" smtClean="0"/>
              <a:t>fluorverbindingen in het blusschuim hebben immers als belangrijk nadeel dat ze niet in het milieu worden afgebroken. Hierdoor kan de concentratie van deze stoffen in de bodem, het grondwater, het oppervlaktewater en het drinkwater stelselmatig oplopen.</a:t>
            </a:r>
          </a:p>
          <a:p>
            <a:pPr marL="0" lvl="0" indent="0" algn="l" rtl="0">
              <a:spcBef>
                <a:spcPts val="0"/>
              </a:spcBef>
              <a:spcAft>
                <a:spcPts val="0"/>
              </a:spcAft>
              <a:buNone/>
            </a:pPr>
            <a:r>
              <a:rPr lang="nl-BE" dirty="0" smtClean="0"/>
              <a:t>Moeilijk</a:t>
            </a:r>
            <a:r>
              <a:rPr lang="nl-BE" baseline="0" dirty="0" smtClean="0"/>
              <a:t> biodegradeerbaar, vooral moleculen met ketenlengte van 8 en meer (8 en meer koolstofatomen) zijn </a:t>
            </a:r>
            <a:r>
              <a:rPr lang="nl-BE" baseline="0" dirty="0" err="1" smtClean="0"/>
              <a:t>biopersistent</a:t>
            </a:r>
            <a:r>
              <a:rPr lang="nl-BE" baseline="0" dirty="0" smtClean="0"/>
              <a:t> en zelfs biologisch accumulerend (</a:t>
            </a:r>
            <a:r>
              <a:rPr lang="nl-BE" baseline="0" dirty="0" err="1" smtClean="0"/>
              <a:t>forever</a:t>
            </a:r>
            <a:r>
              <a:rPr lang="nl-BE" baseline="0" dirty="0" smtClean="0"/>
              <a:t> </a:t>
            </a:r>
            <a:r>
              <a:rPr lang="nl-BE" baseline="0" dirty="0" err="1" smtClean="0"/>
              <a:t>chemicals</a:t>
            </a:r>
            <a:r>
              <a:rPr lang="nl-BE" baseline="0" dirty="0" smtClean="0"/>
              <a:t>)</a:t>
            </a:r>
            <a:endParaRPr dirty="0"/>
          </a:p>
        </p:txBody>
      </p:sp>
    </p:spTree>
    <p:extLst>
      <p:ext uri="{BB962C8B-B14F-4D97-AF65-F5344CB8AC3E}">
        <p14:creationId xmlns:p14="http://schemas.microsoft.com/office/powerpoint/2010/main" val="570164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c6b7f8cdcb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gc6b7f8cdc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84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c6b7f8cdcb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gc6b7f8cdc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1311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c6b7f8cdcb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gc6b7f8cdc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BE" dirty="0" smtClean="0"/>
              <a:t>Omschakelin</a:t>
            </a:r>
            <a:r>
              <a:rPr lang="nl-BE" baseline="0" dirty="0" smtClean="0"/>
              <a:t>g ook afhankelijk van zone tot zone</a:t>
            </a:r>
          </a:p>
          <a:p>
            <a:pPr marL="0" lvl="0" indent="0" algn="l" rtl="0">
              <a:spcBef>
                <a:spcPts val="0"/>
              </a:spcBef>
              <a:spcAft>
                <a:spcPts val="0"/>
              </a:spcAft>
              <a:buNone/>
            </a:pPr>
            <a:r>
              <a:rPr lang="nl-BE" dirty="0" smtClean="0"/>
              <a:t>Probleem</a:t>
            </a:r>
            <a:r>
              <a:rPr lang="nl-BE" dirty="0" smtClean="0"/>
              <a:t>: reiniging</a:t>
            </a:r>
            <a:r>
              <a:rPr lang="nl-BE" baseline="0" dirty="0" smtClean="0"/>
              <a:t> bestaande tanks</a:t>
            </a:r>
            <a:endParaRPr dirty="0"/>
          </a:p>
        </p:txBody>
      </p:sp>
    </p:spTree>
    <p:extLst>
      <p:ext uri="{BB962C8B-B14F-4D97-AF65-F5344CB8AC3E}">
        <p14:creationId xmlns:p14="http://schemas.microsoft.com/office/powerpoint/2010/main" val="3558015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c6b7f8cdcb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gc6b7f8cdc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BE" dirty="0" smtClean="0"/>
              <a:t>Grondverzet</a:t>
            </a:r>
            <a:r>
              <a:rPr lang="nl-BE" baseline="0" dirty="0" smtClean="0"/>
              <a:t> (= grond afgraven om te kunnen bouwen)</a:t>
            </a:r>
            <a:endParaRPr dirty="0"/>
          </a:p>
        </p:txBody>
      </p:sp>
    </p:spTree>
    <p:extLst>
      <p:ext uri="{BB962C8B-B14F-4D97-AF65-F5344CB8AC3E}">
        <p14:creationId xmlns:p14="http://schemas.microsoft.com/office/powerpoint/2010/main" val="4177952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gc6b7f8cdcb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gc6b7f8cdcb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94125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39375" y="1597825"/>
            <a:ext cx="8665200" cy="11025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1200"/>
              <a:buFont typeface="Arial"/>
              <a:buNone/>
              <a:defRPr sz="4200" b="1" i="0" u="none" strike="noStrike" cap="none">
                <a:solidFill>
                  <a:schemeClr val="dk1"/>
                </a:solidFill>
                <a:latin typeface="Arial"/>
                <a:ea typeface="Arial"/>
                <a:cs typeface="Arial"/>
                <a:sym typeface="Arial"/>
              </a:defRPr>
            </a:lvl1pPr>
            <a:lvl2pPr lvl="1" indent="0" rtl="0">
              <a:spcBef>
                <a:spcPts val="0"/>
              </a:spcBef>
              <a:spcAft>
                <a:spcPts val="0"/>
              </a:spcAft>
              <a:buSzPts val="1200"/>
              <a:buNone/>
              <a:defRPr sz="1600"/>
            </a:lvl2pPr>
            <a:lvl3pPr lvl="2" indent="0" rtl="0">
              <a:spcBef>
                <a:spcPts val="0"/>
              </a:spcBef>
              <a:spcAft>
                <a:spcPts val="0"/>
              </a:spcAft>
              <a:buSzPts val="1200"/>
              <a:buNone/>
              <a:defRPr sz="1600"/>
            </a:lvl3pPr>
            <a:lvl4pPr lvl="3" indent="0" rtl="0">
              <a:spcBef>
                <a:spcPts val="0"/>
              </a:spcBef>
              <a:spcAft>
                <a:spcPts val="0"/>
              </a:spcAft>
              <a:buSzPts val="1200"/>
              <a:buNone/>
              <a:defRPr sz="1600"/>
            </a:lvl4pPr>
            <a:lvl5pPr lvl="4" indent="0" rtl="0">
              <a:spcBef>
                <a:spcPts val="0"/>
              </a:spcBef>
              <a:spcAft>
                <a:spcPts val="0"/>
              </a:spcAft>
              <a:buSzPts val="1200"/>
              <a:buNone/>
              <a:defRPr sz="1600"/>
            </a:lvl5pPr>
            <a:lvl6pPr lvl="5" indent="0" rtl="0">
              <a:spcBef>
                <a:spcPts val="0"/>
              </a:spcBef>
              <a:spcAft>
                <a:spcPts val="0"/>
              </a:spcAft>
              <a:buSzPts val="1200"/>
              <a:buNone/>
              <a:defRPr sz="1600"/>
            </a:lvl6pPr>
            <a:lvl7pPr lvl="6" indent="0" rtl="0">
              <a:spcBef>
                <a:spcPts val="0"/>
              </a:spcBef>
              <a:spcAft>
                <a:spcPts val="0"/>
              </a:spcAft>
              <a:buSzPts val="1200"/>
              <a:buNone/>
              <a:defRPr sz="1600"/>
            </a:lvl7pPr>
            <a:lvl8pPr lvl="7" indent="0" rtl="0">
              <a:spcBef>
                <a:spcPts val="0"/>
              </a:spcBef>
              <a:spcAft>
                <a:spcPts val="0"/>
              </a:spcAft>
              <a:buSzPts val="1200"/>
              <a:buNone/>
              <a:defRPr sz="1600"/>
            </a:lvl8pPr>
            <a:lvl9pPr lvl="8" indent="0" rtl="0">
              <a:spcBef>
                <a:spcPts val="0"/>
              </a:spcBef>
              <a:spcAft>
                <a:spcPts val="0"/>
              </a:spcAft>
              <a:buSzPts val="1200"/>
              <a:buNone/>
              <a:defRPr sz="1600"/>
            </a:lvl9pPr>
          </a:lstStyle>
          <a:p>
            <a:endParaRPr/>
          </a:p>
        </p:txBody>
      </p:sp>
      <p:sp>
        <p:nvSpPr>
          <p:cNvPr id="11" name="Google Shape;11;p2"/>
          <p:cNvSpPr txBox="1">
            <a:spLocks noGrp="1"/>
          </p:cNvSpPr>
          <p:nvPr>
            <p:ph type="subTitle" idx="1"/>
          </p:nvPr>
        </p:nvSpPr>
        <p:spPr>
          <a:xfrm>
            <a:off x="1003956" y="2914653"/>
            <a:ext cx="7136100" cy="1314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rgbClr val="888888"/>
              </a:buClr>
              <a:buSzPts val="1200"/>
              <a:buFont typeface="Arial"/>
              <a:buNone/>
              <a:defRPr sz="3000" b="0" i="0" u="none" strike="noStrike" cap="none">
                <a:solidFill>
                  <a:srgbClr val="888888"/>
                </a:solidFill>
                <a:latin typeface="Arial"/>
                <a:ea typeface="Arial"/>
                <a:cs typeface="Arial"/>
                <a:sym typeface="Arial"/>
              </a:defRPr>
            </a:lvl1pPr>
            <a:lvl2pPr marL="457200" marR="0" lvl="1" indent="0" algn="ctr" rtl="0">
              <a:spcBef>
                <a:spcPts val="560"/>
              </a:spcBef>
              <a:spcAft>
                <a:spcPts val="0"/>
              </a:spcAft>
              <a:buClr>
                <a:srgbClr val="888888"/>
              </a:buClr>
              <a:buSzPts val="1200"/>
              <a:buFont typeface="Arial"/>
              <a:buNone/>
              <a:defRPr sz="2600" b="0" i="0" u="none" strike="noStrike" cap="none">
                <a:solidFill>
                  <a:srgbClr val="888888"/>
                </a:solidFill>
                <a:latin typeface="Arial"/>
                <a:ea typeface="Arial"/>
                <a:cs typeface="Arial"/>
                <a:sym typeface="Arial"/>
              </a:defRPr>
            </a:lvl2pPr>
            <a:lvl3pPr marL="914400" marR="0" lvl="2" indent="0" algn="ctr" rtl="0">
              <a:spcBef>
                <a:spcPts val="480"/>
              </a:spcBef>
              <a:spcAft>
                <a:spcPts val="0"/>
              </a:spcAft>
              <a:buClr>
                <a:srgbClr val="888888"/>
              </a:buClr>
              <a:buSzPts val="1200"/>
              <a:buFont typeface="Arial"/>
              <a:buNone/>
              <a:defRPr sz="2200" b="0" i="0" u="none" strike="noStrike" cap="none">
                <a:solidFill>
                  <a:srgbClr val="888888"/>
                </a:solidFill>
                <a:latin typeface="Arial"/>
                <a:ea typeface="Arial"/>
                <a:cs typeface="Arial"/>
                <a:sym typeface="Arial"/>
              </a:defRPr>
            </a:lvl3pPr>
            <a:lvl4pPr marL="1371600" marR="0" lvl="3" indent="0" algn="ctr" rtl="0">
              <a:spcBef>
                <a:spcPts val="400"/>
              </a:spcBef>
              <a:spcAft>
                <a:spcPts val="0"/>
              </a:spcAft>
              <a:buClr>
                <a:srgbClr val="888888"/>
              </a:buClr>
              <a:buSzPts val="1200"/>
              <a:buFont typeface="Arial"/>
              <a:buNone/>
              <a:defRPr sz="1800" b="0" i="0" u="none" strike="noStrike" cap="none">
                <a:solidFill>
                  <a:srgbClr val="888888"/>
                </a:solidFill>
                <a:latin typeface="Arial"/>
                <a:ea typeface="Arial"/>
                <a:cs typeface="Arial"/>
                <a:sym typeface="Arial"/>
              </a:defRPr>
            </a:lvl4pPr>
            <a:lvl5pPr marL="1828800" marR="0" lvl="4" indent="0" algn="ctr" rtl="0">
              <a:spcBef>
                <a:spcPts val="400"/>
              </a:spcBef>
              <a:spcAft>
                <a:spcPts val="0"/>
              </a:spcAft>
              <a:buClr>
                <a:srgbClr val="888888"/>
              </a:buClr>
              <a:buSzPts val="1200"/>
              <a:buFont typeface="Arial"/>
              <a:buNone/>
              <a:defRPr sz="1800" b="0" i="0" u="none" strike="noStrike" cap="none">
                <a:solidFill>
                  <a:srgbClr val="888888"/>
                </a:solidFill>
                <a:latin typeface="Arial"/>
                <a:ea typeface="Arial"/>
                <a:cs typeface="Arial"/>
                <a:sym typeface="Arial"/>
              </a:defRPr>
            </a:lvl5pPr>
            <a:lvl6pPr marL="2286000" marR="0" lvl="5" indent="0" algn="ctr" rtl="0">
              <a:spcBef>
                <a:spcPts val="400"/>
              </a:spcBef>
              <a:spcAft>
                <a:spcPts val="0"/>
              </a:spcAft>
              <a:buClr>
                <a:srgbClr val="888888"/>
              </a:buClr>
              <a:buSzPts val="1200"/>
              <a:buFont typeface="Arial"/>
              <a:buNone/>
              <a:defRPr sz="18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1200"/>
              <a:buFont typeface="Arial"/>
              <a:buNone/>
              <a:defRPr sz="18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1200"/>
              <a:buFont typeface="Arial"/>
              <a:buNone/>
              <a:defRPr sz="18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1200"/>
              <a:buFont typeface="Arial"/>
              <a:buNone/>
              <a:defRPr sz="18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psomming">
  <p:cSld name="1_Titeldia">
    <p:spTree>
      <p:nvGrpSpPr>
        <p:cNvPr id="1" name="Shape 12"/>
        <p:cNvGrpSpPr/>
        <p:nvPr/>
      </p:nvGrpSpPr>
      <p:grpSpPr>
        <a:xfrm>
          <a:off x="0" y="0"/>
          <a:ext cx="0" cy="0"/>
          <a:chOff x="0" y="0"/>
          <a:chExt cx="0" cy="0"/>
        </a:xfrm>
      </p:grpSpPr>
      <p:sp>
        <p:nvSpPr>
          <p:cNvPr id="13" name="Google Shape;13;p3"/>
          <p:cNvSpPr txBox="1">
            <a:spLocks noGrp="1"/>
          </p:cNvSpPr>
          <p:nvPr>
            <p:ph type="sldNum" idx="12"/>
          </p:nvPr>
        </p:nvSpPr>
        <p:spPr>
          <a:xfrm>
            <a:off x="6858000" y="4623978"/>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nl-BE"/>
              <a:t>‹nr.›</a:t>
            </a:fld>
            <a:endParaRPr/>
          </a:p>
        </p:txBody>
      </p:sp>
      <p:sp>
        <p:nvSpPr>
          <p:cNvPr id="14" name="Google Shape;14;p3"/>
          <p:cNvSpPr txBox="1">
            <a:spLocks noGrp="1"/>
          </p:cNvSpPr>
          <p:nvPr>
            <p:ph type="ctrTitle"/>
          </p:nvPr>
        </p:nvSpPr>
        <p:spPr>
          <a:xfrm>
            <a:off x="257975" y="167200"/>
            <a:ext cx="7796700" cy="524100"/>
          </a:xfrm>
          <a:prstGeom prst="rect">
            <a:avLst/>
          </a:prstGeom>
          <a:noFill/>
          <a:ln>
            <a:noFill/>
          </a:ln>
        </p:spPr>
        <p:txBody>
          <a:bodyPr spcFirstLastPara="1" wrap="square" lIns="91425" tIns="91425" rIns="91425" bIns="91425" anchor="ctr" anchorCtr="0">
            <a:noAutofit/>
          </a:bodyPr>
          <a:lstStyle>
            <a:lvl1pPr lvl="0" algn="l" rtl="0">
              <a:spcBef>
                <a:spcPts val="0"/>
              </a:spcBef>
              <a:spcAft>
                <a:spcPts val="0"/>
              </a:spcAft>
              <a:buNone/>
              <a:defRPr sz="3900"/>
            </a:lvl1pPr>
            <a:lvl2pPr lvl="1" algn="l" rtl="0">
              <a:spcBef>
                <a:spcPts val="0"/>
              </a:spcBef>
              <a:spcAft>
                <a:spcPts val="0"/>
              </a:spcAft>
              <a:buNone/>
              <a:defRPr sz="3900"/>
            </a:lvl2pPr>
            <a:lvl3pPr lvl="2" algn="l" rtl="0">
              <a:spcBef>
                <a:spcPts val="0"/>
              </a:spcBef>
              <a:spcAft>
                <a:spcPts val="0"/>
              </a:spcAft>
              <a:buNone/>
              <a:defRPr sz="3900"/>
            </a:lvl3pPr>
            <a:lvl4pPr lvl="3" algn="l" rtl="0">
              <a:spcBef>
                <a:spcPts val="0"/>
              </a:spcBef>
              <a:spcAft>
                <a:spcPts val="0"/>
              </a:spcAft>
              <a:buNone/>
              <a:defRPr sz="3900"/>
            </a:lvl4pPr>
            <a:lvl5pPr lvl="4" algn="l" rtl="0">
              <a:spcBef>
                <a:spcPts val="0"/>
              </a:spcBef>
              <a:spcAft>
                <a:spcPts val="0"/>
              </a:spcAft>
              <a:buNone/>
              <a:defRPr sz="3900"/>
            </a:lvl5pPr>
            <a:lvl6pPr lvl="5" algn="l" rtl="0">
              <a:spcBef>
                <a:spcPts val="0"/>
              </a:spcBef>
              <a:spcAft>
                <a:spcPts val="0"/>
              </a:spcAft>
              <a:buNone/>
              <a:defRPr sz="3900"/>
            </a:lvl6pPr>
            <a:lvl7pPr lvl="6" algn="l" rtl="0">
              <a:spcBef>
                <a:spcPts val="0"/>
              </a:spcBef>
              <a:spcAft>
                <a:spcPts val="0"/>
              </a:spcAft>
              <a:buNone/>
              <a:defRPr sz="3900"/>
            </a:lvl7pPr>
            <a:lvl8pPr lvl="7" algn="l" rtl="0">
              <a:spcBef>
                <a:spcPts val="0"/>
              </a:spcBef>
              <a:spcAft>
                <a:spcPts val="0"/>
              </a:spcAft>
              <a:buNone/>
              <a:defRPr sz="3900"/>
            </a:lvl8pPr>
            <a:lvl9pPr lvl="8" algn="l" rtl="0">
              <a:spcBef>
                <a:spcPts val="0"/>
              </a:spcBef>
              <a:spcAft>
                <a:spcPts val="0"/>
              </a:spcAft>
              <a:buNone/>
              <a:defRPr sz="3900"/>
            </a:lvl9pPr>
          </a:lstStyle>
          <a:p>
            <a:endParaRPr/>
          </a:p>
        </p:txBody>
      </p:sp>
      <p:sp>
        <p:nvSpPr>
          <p:cNvPr id="15" name="Google Shape;15;p3"/>
          <p:cNvSpPr txBox="1">
            <a:spLocks noGrp="1"/>
          </p:cNvSpPr>
          <p:nvPr>
            <p:ph type="body" idx="1"/>
          </p:nvPr>
        </p:nvSpPr>
        <p:spPr>
          <a:xfrm>
            <a:off x="257975" y="838450"/>
            <a:ext cx="8715000" cy="3903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2400"/>
            </a:lvl1pPr>
            <a:lvl2pPr marL="914400" lvl="1" indent="-317500" rtl="0">
              <a:spcBef>
                <a:spcPts val="0"/>
              </a:spcBef>
              <a:spcAft>
                <a:spcPts val="0"/>
              </a:spcAft>
              <a:buSzPts val="1400"/>
              <a:buChar char="○"/>
              <a:defRPr sz="2400"/>
            </a:lvl2pPr>
            <a:lvl3pPr marL="1371600" lvl="2" indent="-317500" rtl="0">
              <a:spcBef>
                <a:spcPts val="0"/>
              </a:spcBef>
              <a:spcAft>
                <a:spcPts val="0"/>
              </a:spcAft>
              <a:buSzPts val="1400"/>
              <a:buChar char="■"/>
              <a:defRPr sz="2400"/>
            </a:lvl3pPr>
            <a:lvl4pPr marL="1828800" lvl="3" indent="-317500" rtl="0">
              <a:spcBef>
                <a:spcPts val="0"/>
              </a:spcBef>
              <a:spcAft>
                <a:spcPts val="0"/>
              </a:spcAft>
              <a:buSzPts val="1400"/>
              <a:buChar char="●"/>
              <a:defRPr sz="2400"/>
            </a:lvl4pPr>
            <a:lvl5pPr marL="2286000" lvl="4" indent="-317500" rtl="0">
              <a:spcBef>
                <a:spcPts val="0"/>
              </a:spcBef>
              <a:spcAft>
                <a:spcPts val="0"/>
              </a:spcAft>
              <a:buSzPts val="1400"/>
              <a:buChar char="○"/>
              <a:defRPr sz="2400"/>
            </a:lvl5pPr>
            <a:lvl6pPr marL="2743200" lvl="5" indent="-317500" rtl="0">
              <a:spcBef>
                <a:spcPts val="0"/>
              </a:spcBef>
              <a:spcAft>
                <a:spcPts val="0"/>
              </a:spcAft>
              <a:buSzPts val="1400"/>
              <a:buChar char="■"/>
              <a:defRPr sz="2400">
                <a:latin typeface="Arial"/>
                <a:ea typeface="Arial"/>
                <a:cs typeface="Arial"/>
                <a:sym typeface="Arial"/>
              </a:defRPr>
            </a:lvl6pPr>
            <a:lvl7pPr marL="3200400" lvl="6" indent="-317500" rtl="0">
              <a:spcBef>
                <a:spcPts val="0"/>
              </a:spcBef>
              <a:spcAft>
                <a:spcPts val="0"/>
              </a:spcAft>
              <a:buSzPts val="1400"/>
              <a:buChar char="●"/>
              <a:defRPr sz="2400">
                <a:latin typeface="Arial"/>
                <a:ea typeface="Arial"/>
                <a:cs typeface="Arial"/>
                <a:sym typeface="Arial"/>
              </a:defRPr>
            </a:lvl7pPr>
            <a:lvl8pPr marL="3657600" lvl="7" indent="-317500" rtl="0">
              <a:spcBef>
                <a:spcPts val="0"/>
              </a:spcBef>
              <a:spcAft>
                <a:spcPts val="0"/>
              </a:spcAft>
              <a:buSzPts val="1400"/>
              <a:buChar char="○"/>
              <a:defRPr sz="2400">
                <a:latin typeface="Arial"/>
                <a:ea typeface="Arial"/>
                <a:cs typeface="Arial"/>
                <a:sym typeface="Arial"/>
              </a:defRPr>
            </a:lvl8pPr>
            <a:lvl9pPr marL="4114800" lvl="8" indent="-317500" rtl="0">
              <a:spcBef>
                <a:spcPts val="0"/>
              </a:spcBef>
              <a:spcAft>
                <a:spcPts val="0"/>
              </a:spcAft>
              <a:buSzPts val="1400"/>
              <a:buChar char="■"/>
              <a:defRPr sz="2400">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4">
            <a:alphaModFix/>
          </a:blip>
          <a:srcRect/>
          <a:stretch/>
        </p:blipFill>
        <p:spPr>
          <a:xfrm>
            <a:off x="0" y="4972035"/>
            <a:ext cx="9144000" cy="171600"/>
          </a:xfrm>
          <a:prstGeom prst="rect">
            <a:avLst/>
          </a:prstGeom>
          <a:noFill/>
          <a:ln>
            <a:noFill/>
          </a:ln>
        </p:spPr>
      </p:pic>
      <p:sp>
        <p:nvSpPr>
          <p:cNvPr id="7" name="Google Shape;7;p1"/>
          <p:cNvSpPr txBox="1">
            <a:spLocks noGrp="1"/>
          </p:cNvSpPr>
          <p:nvPr>
            <p:ph type="sldNum" idx="12"/>
          </p:nvPr>
        </p:nvSpPr>
        <p:spPr>
          <a:xfrm>
            <a:off x="6858000" y="4623978"/>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nl-BE"/>
              <a:t>‹nr.›</a:t>
            </a:fld>
            <a:endParaRPr/>
          </a:p>
        </p:txBody>
      </p:sp>
      <p:pic>
        <p:nvPicPr>
          <p:cNvPr id="8" name="Google Shape;8;p1"/>
          <p:cNvPicPr preferRelativeResize="0"/>
          <p:nvPr/>
        </p:nvPicPr>
        <p:blipFill rotWithShape="1">
          <a:blip r:embed="rId5">
            <a:alphaModFix/>
          </a:blip>
          <a:srcRect/>
          <a:stretch/>
        </p:blipFill>
        <p:spPr>
          <a:xfrm>
            <a:off x="7614594" y="1"/>
            <a:ext cx="1529400" cy="764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
        <p:cNvGrpSpPr/>
        <p:nvPr/>
      </p:nvGrpSpPr>
      <p:grpSpPr>
        <a:xfrm>
          <a:off x="0" y="0"/>
          <a:ext cx="0" cy="0"/>
          <a:chOff x="0" y="0"/>
          <a:chExt cx="0" cy="0"/>
        </a:xfrm>
      </p:grpSpPr>
      <p:sp>
        <p:nvSpPr>
          <p:cNvPr id="22" name="Google Shape;22;p5"/>
          <p:cNvSpPr txBox="1">
            <a:spLocks noGrp="1"/>
          </p:cNvSpPr>
          <p:nvPr>
            <p:ph type="ctrTitle"/>
          </p:nvPr>
        </p:nvSpPr>
        <p:spPr>
          <a:xfrm>
            <a:off x="239375" y="1610265"/>
            <a:ext cx="8665200" cy="110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nl-BE" dirty="0" smtClean="0"/>
              <a:t>Gebruik van fluorhoudend blusschuim door de brandweer</a:t>
            </a:r>
            <a:endParaRPr dirty="0"/>
          </a:p>
        </p:txBody>
      </p:sp>
      <p:sp>
        <p:nvSpPr>
          <p:cNvPr id="23" name="Google Shape;23;p5"/>
          <p:cNvSpPr txBox="1">
            <a:spLocks noGrp="1"/>
          </p:cNvSpPr>
          <p:nvPr>
            <p:ph type="subTitle" idx="1"/>
          </p:nvPr>
        </p:nvSpPr>
        <p:spPr>
          <a:xfrm>
            <a:off x="1003956" y="2914653"/>
            <a:ext cx="7136100" cy="1314600"/>
          </a:xfrm>
          <a:prstGeom prst="rect">
            <a:avLst/>
          </a:prstGeom>
        </p:spPr>
        <p:txBody>
          <a:bodyPr spcFirstLastPara="1" wrap="square" lIns="91425" tIns="91425" rIns="91425" bIns="91425" anchor="t" anchorCtr="0">
            <a:noAutofit/>
          </a:bodyPr>
          <a:lstStyle/>
          <a:p>
            <a:pPr marL="0" lvl="0" indent="0" algn="ctr" rtl="0">
              <a:spcBef>
                <a:spcPts val="640"/>
              </a:spcBef>
              <a:spcAft>
                <a:spcPts val="0"/>
              </a:spcAft>
              <a:buNone/>
            </a:pPr>
            <a:r>
              <a:rPr lang="nl-BE" dirty="0" smtClean="0"/>
              <a:t>Kris De Bruyn</a:t>
            </a:r>
          </a:p>
          <a:p>
            <a:pPr marL="0" lvl="0" indent="0" algn="ctr" rtl="0">
              <a:spcBef>
                <a:spcPts val="640"/>
              </a:spcBef>
              <a:spcAft>
                <a:spcPts val="0"/>
              </a:spcAft>
              <a:buNone/>
            </a:pPr>
            <a:r>
              <a:rPr lang="nl-BE" dirty="0" smtClean="0"/>
              <a:t>Preventieadviseur Arbeidsveiligheid</a:t>
            </a:r>
          </a:p>
          <a:p>
            <a:pPr marL="0" lvl="0" indent="0" algn="ctr" rtl="0">
              <a:spcBef>
                <a:spcPts val="640"/>
              </a:spcBef>
              <a:spcAft>
                <a:spcPts val="0"/>
              </a:spcAft>
              <a:buNone/>
            </a:pPr>
            <a:r>
              <a:rPr lang="nl-BE" dirty="0" smtClean="0"/>
              <a:t>GPD - Antwerpen</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6"/>
          <p:cNvSpPr txBox="1">
            <a:spLocks noGrp="1"/>
          </p:cNvSpPr>
          <p:nvPr>
            <p:ph type="sldNum" idx="12"/>
          </p:nvPr>
        </p:nvSpPr>
        <p:spPr>
          <a:xfrm>
            <a:off x="6858000" y="4623978"/>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BE"/>
              <a:t>2</a:t>
            </a:fld>
            <a:endParaRPr/>
          </a:p>
        </p:txBody>
      </p:sp>
      <p:sp>
        <p:nvSpPr>
          <p:cNvPr id="29" name="Google Shape;29;p6"/>
          <p:cNvSpPr txBox="1">
            <a:spLocks noGrp="1"/>
          </p:cNvSpPr>
          <p:nvPr>
            <p:ph type="ctrTitle"/>
          </p:nvPr>
        </p:nvSpPr>
        <p:spPr>
          <a:xfrm>
            <a:off x="257975" y="167200"/>
            <a:ext cx="7796700" cy="524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nl-BE" dirty="0" smtClean="0"/>
              <a:t>Blusschuim: waarom en hoe?</a:t>
            </a:r>
            <a:endParaRPr dirty="0"/>
          </a:p>
        </p:txBody>
      </p:sp>
      <p:sp>
        <p:nvSpPr>
          <p:cNvPr id="30" name="Google Shape;30;p6"/>
          <p:cNvSpPr txBox="1">
            <a:spLocks noGrp="1"/>
          </p:cNvSpPr>
          <p:nvPr>
            <p:ph type="body" idx="1"/>
          </p:nvPr>
        </p:nvSpPr>
        <p:spPr>
          <a:xfrm>
            <a:off x="257975" y="838450"/>
            <a:ext cx="8715000" cy="3903300"/>
          </a:xfrm>
          <a:prstGeom prst="rect">
            <a:avLst/>
          </a:prstGeom>
        </p:spPr>
        <p:txBody>
          <a:bodyPr spcFirstLastPara="1" wrap="square" lIns="91425" tIns="91425" rIns="91425" bIns="91425" anchor="t" anchorCtr="0">
            <a:noAutofit/>
          </a:bodyPr>
          <a:lstStyle/>
          <a:p>
            <a:pPr marL="342900" lvl="0" indent="-342900" algn="l" rtl="0">
              <a:spcBef>
                <a:spcPts val="0"/>
              </a:spcBef>
              <a:spcAft>
                <a:spcPts val="0"/>
              </a:spcAft>
              <a:buFontTx/>
              <a:buChar char="-"/>
            </a:pPr>
            <a:endParaRPr lang="nl-BE" dirty="0" smtClean="0"/>
          </a:p>
          <a:p>
            <a:pPr marL="342900" lvl="0" indent="-342900" algn="l" rtl="0">
              <a:spcBef>
                <a:spcPts val="0"/>
              </a:spcBef>
              <a:spcAft>
                <a:spcPts val="0"/>
              </a:spcAft>
              <a:buFontTx/>
              <a:buChar char="-"/>
            </a:pPr>
            <a:r>
              <a:rPr lang="nl-BE" dirty="0" smtClean="0"/>
              <a:t>Scheidende </a:t>
            </a:r>
            <a:r>
              <a:rPr lang="nl-BE" dirty="0" smtClean="0"/>
              <a:t>werking</a:t>
            </a:r>
          </a:p>
          <a:p>
            <a:pPr marL="342900" lvl="0" indent="-342900" algn="l" rtl="0">
              <a:spcBef>
                <a:spcPts val="0"/>
              </a:spcBef>
              <a:spcAft>
                <a:spcPts val="0"/>
              </a:spcAft>
              <a:buFontTx/>
              <a:buChar char="-"/>
            </a:pPr>
            <a:endParaRPr lang="nl-BE" sz="1600" dirty="0" smtClean="0"/>
          </a:p>
          <a:p>
            <a:pPr marL="342900" lvl="0" indent="-342900" algn="l" rtl="0">
              <a:spcBef>
                <a:spcPts val="0"/>
              </a:spcBef>
              <a:spcAft>
                <a:spcPts val="0"/>
              </a:spcAft>
              <a:buFontTx/>
              <a:buChar char="-"/>
            </a:pPr>
            <a:r>
              <a:rPr lang="nl-BE" dirty="0" smtClean="0"/>
              <a:t>Koelend vermogen</a:t>
            </a:r>
          </a:p>
          <a:p>
            <a:pPr marL="342900" lvl="0" indent="-342900" algn="l" rtl="0">
              <a:spcBef>
                <a:spcPts val="0"/>
              </a:spcBef>
              <a:spcAft>
                <a:spcPts val="0"/>
              </a:spcAft>
              <a:buFontTx/>
              <a:buChar char="-"/>
            </a:pPr>
            <a:endParaRPr lang="nl-BE" sz="1600" dirty="0" smtClean="0"/>
          </a:p>
          <a:p>
            <a:pPr marL="342900" lvl="0" indent="-342900" algn="l" rtl="0">
              <a:spcBef>
                <a:spcPts val="0"/>
              </a:spcBef>
              <a:spcAft>
                <a:spcPts val="0"/>
              </a:spcAft>
              <a:buFontTx/>
              <a:buChar char="-"/>
            </a:pPr>
            <a:r>
              <a:rPr lang="nl-BE" dirty="0" smtClean="0"/>
              <a:t>Damponderdrukking</a:t>
            </a:r>
          </a:p>
          <a:p>
            <a:pPr marL="342900" lvl="0" indent="-342900" algn="l" rtl="0">
              <a:spcBef>
                <a:spcPts val="0"/>
              </a:spcBef>
              <a:spcAft>
                <a:spcPts val="0"/>
              </a:spcAft>
              <a:buFontTx/>
              <a:buChar char="-"/>
            </a:pPr>
            <a:endParaRPr lang="nl-BE" sz="1600" dirty="0" smtClean="0"/>
          </a:p>
          <a:p>
            <a:pPr marL="342900" lvl="0" indent="-342900" algn="l" rtl="0">
              <a:spcBef>
                <a:spcPts val="0"/>
              </a:spcBef>
              <a:spcAft>
                <a:spcPts val="0"/>
              </a:spcAft>
              <a:buFontTx/>
              <a:buChar char="-"/>
            </a:pPr>
            <a:r>
              <a:rPr lang="nl-BE" dirty="0" smtClean="0"/>
              <a:t>Verdrijvende werking</a:t>
            </a:r>
          </a:p>
          <a:p>
            <a:pPr marL="342900" lvl="0" indent="-342900" algn="l" rtl="0">
              <a:spcBef>
                <a:spcPts val="0"/>
              </a:spcBef>
              <a:spcAft>
                <a:spcPts val="0"/>
              </a:spcAft>
              <a:buFontTx/>
              <a:buChar char="-"/>
            </a:pPr>
            <a:endParaRPr lang="nl-BE" sz="1600" dirty="0" smtClean="0"/>
          </a:p>
          <a:p>
            <a:pPr marL="342900" lvl="0" indent="-342900" algn="l" rtl="0">
              <a:spcBef>
                <a:spcPts val="0"/>
              </a:spcBef>
              <a:spcAft>
                <a:spcPts val="0"/>
              </a:spcAft>
              <a:buFontTx/>
              <a:buChar char="-"/>
            </a:pPr>
            <a:r>
              <a:rPr lang="nl-BE" dirty="0" smtClean="0"/>
              <a:t>Isolerend effect</a:t>
            </a:r>
          </a:p>
          <a:p>
            <a:pPr marL="0" lvl="0" indent="0" algn="l" rtl="0">
              <a:spcBef>
                <a:spcPts val="0"/>
              </a:spcBef>
              <a:spcAft>
                <a:spcPts val="0"/>
              </a:spcAft>
              <a:buNone/>
            </a:pPr>
            <a:endParaRPr lang="nl-BE" sz="1600" dirty="0" smtClean="0"/>
          </a:p>
        </p:txBody>
      </p:sp>
      <p:pic>
        <p:nvPicPr>
          <p:cNvPr id="10" name="Picture 2" descr="Hoe wordt blusschuim gemaak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5785" y="1372200"/>
            <a:ext cx="3568890" cy="2502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77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6"/>
          <p:cNvSpPr txBox="1">
            <a:spLocks noGrp="1"/>
          </p:cNvSpPr>
          <p:nvPr>
            <p:ph type="sldNum" idx="12"/>
          </p:nvPr>
        </p:nvSpPr>
        <p:spPr>
          <a:xfrm>
            <a:off x="6858000" y="4623978"/>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BE"/>
              <a:t>3</a:t>
            </a:fld>
            <a:endParaRPr/>
          </a:p>
        </p:txBody>
      </p:sp>
      <p:sp>
        <p:nvSpPr>
          <p:cNvPr id="29" name="Google Shape;29;p6"/>
          <p:cNvSpPr txBox="1">
            <a:spLocks noGrp="1"/>
          </p:cNvSpPr>
          <p:nvPr>
            <p:ph type="ctrTitle"/>
          </p:nvPr>
        </p:nvSpPr>
        <p:spPr>
          <a:xfrm>
            <a:off x="257975" y="167200"/>
            <a:ext cx="7796700" cy="524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nl-BE" dirty="0" smtClean="0"/>
              <a:t>Blusschuim: wat?</a:t>
            </a:r>
            <a:endParaRPr dirty="0"/>
          </a:p>
        </p:txBody>
      </p:sp>
      <p:sp>
        <p:nvSpPr>
          <p:cNvPr id="30" name="Google Shape;30;p6"/>
          <p:cNvSpPr txBox="1">
            <a:spLocks noGrp="1"/>
          </p:cNvSpPr>
          <p:nvPr>
            <p:ph type="body" idx="1"/>
          </p:nvPr>
        </p:nvSpPr>
        <p:spPr>
          <a:xfrm>
            <a:off x="257975" y="838450"/>
            <a:ext cx="8715000" cy="3903300"/>
          </a:xfrm>
          <a:prstGeom prst="rect">
            <a:avLst/>
          </a:prstGeom>
        </p:spPr>
        <p:txBody>
          <a:bodyPr spcFirstLastPara="1" wrap="square" lIns="91425" tIns="91425" rIns="91425" bIns="91425" anchor="t" anchorCtr="0">
            <a:noAutofit/>
          </a:bodyPr>
          <a:lstStyle/>
          <a:p>
            <a:pPr marL="342900" lvl="0" indent="-342900" algn="l" rtl="0">
              <a:spcBef>
                <a:spcPts val="0"/>
              </a:spcBef>
              <a:spcAft>
                <a:spcPts val="0"/>
              </a:spcAft>
              <a:buFontTx/>
              <a:buChar char="-"/>
            </a:pPr>
            <a:r>
              <a:rPr lang="nl-BE" dirty="0" smtClean="0"/>
              <a:t>Fluorhoudende verbindingen</a:t>
            </a:r>
          </a:p>
          <a:p>
            <a:pPr marL="342900" lvl="0" indent="-342900" algn="l" rtl="0">
              <a:spcBef>
                <a:spcPts val="0"/>
              </a:spcBef>
              <a:spcAft>
                <a:spcPts val="0"/>
              </a:spcAft>
              <a:buFontTx/>
              <a:buChar char="-"/>
            </a:pPr>
            <a:endParaRPr lang="nl-BE" dirty="0" smtClean="0"/>
          </a:p>
          <a:p>
            <a:pPr marL="800100" lvl="1" indent="-342900">
              <a:buFontTx/>
              <a:buChar char="-"/>
            </a:pPr>
            <a:r>
              <a:rPr lang="nl-BE" dirty="0" smtClean="0"/>
              <a:t>Poly- en </a:t>
            </a:r>
            <a:r>
              <a:rPr lang="nl-BE" dirty="0" err="1" smtClean="0"/>
              <a:t>geperfluoreerde</a:t>
            </a:r>
            <a:r>
              <a:rPr lang="nl-BE" dirty="0" smtClean="0"/>
              <a:t> </a:t>
            </a:r>
            <a:r>
              <a:rPr lang="nl-BE" dirty="0" err="1" smtClean="0"/>
              <a:t>alkylverbindingen</a:t>
            </a:r>
            <a:r>
              <a:rPr lang="nl-BE" dirty="0" smtClean="0"/>
              <a:t> (PFAS)</a:t>
            </a:r>
          </a:p>
          <a:p>
            <a:pPr marL="1257300" lvl="2" indent="-342900">
              <a:buFontTx/>
              <a:buChar char="-"/>
            </a:pPr>
            <a:endParaRPr lang="nl-BE" dirty="0" smtClean="0"/>
          </a:p>
          <a:p>
            <a:pPr marL="1257300" lvl="2" indent="-342900">
              <a:buFontTx/>
              <a:buChar char="-"/>
            </a:pPr>
            <a:r>
              <a:rPr lang="nl-BE" dirty="0" smtClean="0"/>
              <a:t>PFOS (</a:t>
            </a:r>
            <a:r>
              <a:rPr lang="nl-BE" dirty="0" err="1" smtClean="0"/>
              <a:t>perfluoroctaansulfonzuur</a:t>
            </a:r>
            <a:r>
              <a:rPr lang="nl-BE" dirty="0" smtClean="0"/>
              <a:t>)</a:t>
            </a:r>
          </a:p>
          <a:p>
            <a:pPr marL="1257300" lvl="2" indent="-342900">
              <a:buFontTx/>
              <a:buChar char="-"/>
            </a:pPr>
            <a:endParaRPr lang="nl-BE" dirty="0" smtClean="0"/>
          </a:p>
          <a:p>
            <a:pPr marL="1257300" lvl="2" indent="-342900">
              <a:buFontTx/>
              <a:buChar char="-"/>
            </a:pPr>
            <a:r>
              <a:rPr lang="nl-BE" dirty="0" smtClean="0"/>
              <a:t>PFOA (</a:t>
            </a:r>
            <a:r>
              <a:rPr lang="nl-BE" dirty="0" err="1" smtClean="0"/>
              <a:t>perfluoroctaanzuur</a:t>
            </a:r>
            <a:r>
              <a:rPr lang="nl-BE" dirty="0" smtClean="0"/>
              <a:t>)</a:t>
            </a:r>
          </a:p>
          <a:p>
            <a:pPr marL="1257300" lvl="2" indent="-342900">
              <a:buFontTx/>
              <a:buChar char="-"/>
            </a:pPr>
            <a:endParaRPr lang="nl-BE" dirty="0"/>
          </a:p>
          <a:p>
            <a:pPr marL="342900" indent="-342900">
              <a:buFontTx/>
              <a:buChar char="-"/>
            </a:pPr>
            <a:r>
              <a:rPr lang="nl-BE" dirty="0" smtClean="0"/>
              <a:t>Chemisch en thermisch zeer stabiel</a:t>
            </a:r>
          </a:p>
          <a:p>
            <a:pPr marL="457200" lvl="1" indent="0">
              <a:buNone/>
            </a:pPr>
            <a:endParaRPr lang="nl-BE" dirty="0"/>
          </a:p>
        </p:txBody>
      </p:sp>
      <p:pic>
        <p:nvPicPr>
          <p:cNvPr id="7" name="Google Shape;73;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6066138" y="2029494"/>
            <a:ext cx="2625102" cy="969543"/>
          </a:xfrm>
          <a:prstGeom prst="rect">
            <a:avLst/>
          </a:prstGeom>
          <a:noFill/>
          <a:ln>
            <a:noFill/>
          </a:ln>
        </p:spPr>
      </p:pic>
      <p:pic>
        <p:nvPicPr>
          <p:cNvPr id="8" name="Google Shape;79;p8"/>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6066138" y="2928015"/>
            <a:ext cx="2669490" cy="1016792"/>
          </a:xfrm>
          <a:prstGeom prst="rect">
            <a:avLst/>
          </a:prstGeom>
          <a:noFill/>
          <a:ln>
            <a:noFill/>
          </a:ln>
        </p:spPr>
      </p:pic>
    </p:spTree>
    <p:extLst>
      <p:ext uri="{BB962C8B-B14F-4D97-AF65-F5344CB8AC3E}">
        <p14:creationId xmlns:p14="http://schemas.microsoft.com/office/powerpoint/2010/main" val="352231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6"/>
          <p:cNvSpPr txBox="1">
            <a:spLocks noGrp="1"/>
          </p:cNvSpPr>
          <p:nvPr>
            <p:ph type="sldNum" idx="12"/>
          </p:nvPr>
        </p:nvSpPr>
        <p:spPr>
          <a:xfrm>
            <a:off x="5980183" y="4430099"/>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BE"/>
              <a:t>4</a:t>
            </a:fld>
            <a:endParaRPr/>
          </a:p>
        </p:txBody>
      </p:sp>
      <p:sp>
        <p:nvSpPr>
          <p:cNvPr id="29" name="Google Shape;29;p6"/>
          <p:cNvSpPr txBox="1">
            <a:spLocks noGrp="1"/>
          </p:cNvSpPr>
          <p:nvPr>
            <p:ph type="ctrTitle"/>
          </p:nvPr>
        </p:nvSpPr>
        <p:spPr>
          <a:xfrm>
            <a:off x="257975" y="167200"/>
            <a:ext cx="7796700" cy="524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nl-BE" dirty="0" smtClean="0"/>
              <a:t>Blusschuim: problematiek PFAS</a:t>
            </a:r>
            <a:endParaRPr dirty="0"/>
          </a:p>
        </p:txBody>
      </p:sp>
      <p:sp>
        <p:nvSpPr>
          <p:cNvPr id="30" name="Google Shape;30;p6"/>
          <p:cNvSpPr txBox="1">
            <a:spLocks noGrp="1"/>
          </p:cNvSpPr>
          <p:nvPr>
            <p:ph type="body" idx="1"/>
          </p:nvPr>
        </p:nvSpPr>
        <p:spPr>
          <a:xfrm>
            <a:off x="257975" y="838450"/>
            <a:ext cx="8715000" cy="3903300"/>
          </a:xfrm>
          <a:prstGeom prst="rect">
            <a:avLst/>
          </a:prstGeom>
        </p:spPr>
        <p:txBody>
          <a:bodyPr spcFirstLastPara="1" wrap="square" lIns="91425" tIns="91425" rIns="91425" bIns="91425" anchor="t" anchorCtr="0">
            <a:noAutofit/>
          </a:bodyPr>
          <a:lstStyle/>
          <a:p>
            <a:pPr marL="342900" lvl="0" indent="-342900" algn="l" rtl="0">
              <a:spcBef>
                <a:spcPts val="0"/>
              </a:spcBef>
              <a:spcAft>
                <a:spcPts val="0"/>
              </a:spcAft>
              <a:buFontTx/>
              <a:buChar char="-"/>
            </a:pPr>
            <a:endParaRPr lang="nl-BE" dirty="0" smtClean="0"/>
          </a:p>
          <a:p>
            <a:pPr marL="457200" lvl="1" indent="0">
              <a:buNone/>
            </a:pPr>
            <a:endParaRPr lang="nl-BE" dirty="0"/>
          </a:p>
        </p:txBody>
      </p:sp>
      <p:sp>
        <p:nvSpPr>
          <p:cNvPr id="9" name="Google Shape;165;p11"/>
          <p:cNvSpPr/>
          <p:nvPr/>
        </p:nvSpPr>
        <p:spPr>
          <a:xfrm>
            <a:off x="787335" y="1984894"/>
            <a:ext cx="2428500" cy="770400"/>
          </a:xfrm>
          <a:prstGeom prst="roundRect">
            <a:avLst>
              <a:gd name="adj" fmla="val 16667"/>
            </a:avLst>
          </a:prstGeom>
          <a:solidFill>
            <a:srgbClr val="F4CC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sz="2100" b="1" dirty="0">
                <a:solidFill>
                  <a:schemeClr val="dk1"/>
                </a:solidFill>
              </a:rPr>
              <a:t>bodem</a:t>
            </a:r>
            <a:endParaRPr sz="2100" b="1" dirty="0">
              <a:solidFill>
                <a:schemeClr val="dk1"/>
              </a:solidFill>
            </a:endParaRPr>
          </a:p>
          <a:p>
            <a:pPr marL="0" lvl="0" indent="0" algn="ctr" rtl="0">
              <a:spcBef>
                <a:spcPts val="0"/>
              </a:spcBef>
              <a:spcAft>
                <a:spcPts val="0"/>
              </a:spcAft>
              <a:buNone/>
            </a:pPr>
            <a:r>
              <a:rPr lang="nl-BE" sz="2100" b="1" dirty="0">
                <a:solidFill>
                  <a:schemeClr val="dk1"/>
                </a:solidFill>
              </a:rPr>
              <a:t>grondwater</a:t>
            </a:r>
            <a:endParaRPr sz="2100" b="1" dirty="0">
              <a:solidFill>
                <a:schemeClr val="dk1"/>
              </a:solidFill>
            </a:endParaRPr>
          </a:p>
        </p:txBody>
      </p:sp>
      <p:sp>
        <p:nvSpPr>
          <p:cNvPr id="10" name="Google Shape;166;p11"/>
          <p:cNvSpPr/>
          <p:nvPr/>
        </p:nvSpPr>
        <p:spPr>
          <a:xfrm>
            <a:off x="5595202" y="1984894"/>
            <a:ext cx="2428500" cy="770400"/>
          </a:xfrm>
          <a:prstGeom prst="roundRect">
            <a:avLst>
              <a:gd name="adj" fmla="val 16667"/>
            </a:avLst>
          </a:prstGeom>
          <a:solidFill>
            <a:srgbClr val="F4CC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sz="2100" b="1" dirty="0">
                <a:solidFill>
                  <a:schemeClr val="dk1"/>
                </a:solidFill>
              </a:rPr>
              <a:t>voeding</a:t>
            </a:r>
            <a:endParaRPr sz="2100" b="1" dirty="0">
              <a:solidFill>
                <a:schemeClr val="dk1"/>
              </a:solidFill>
            </a:endParaRPr>
          </a:p>
          <a:p>
            <a:pPr marL="0" lvl="0" indent="0" algn="ctr" rtl="0">
              <a:spcBef>
                <a:spcPts val="0"/>
              </a:spcBef>
              <a:spcAft>
                <a:spcPts val="0"/>
              </a:spcAft>
              <a:buNone/>
            </a:pPr>
            <a:r>
              <a:rPr lang="nl-BE" sz="2100" b="1" dirty="0">
                <a:solidFill>
                  <a:schemeClr val="dk1"/>
                </a:solidFill>
              </a:rPr>
              <a:t>drinkwater</a:t>
            </a:r>
            <a:endParaRPr sz="2100" b="1" dirty="0">
              <a:solidFill>
                <a:schemeClr val="dk1"/>
              </a:solidFill>
            </a:endParaRPr>
          </a:p>
        </p:txBody>
      </p:sp>
      <p:sp>
        <p:nvSpPr>
          <p:cNvPr id="11" name="Google Shape;167;p11"/>
          <p:cNvSpPr txBox="1"/>
          <p:nvPr/>
        </p:nvSpPr>
        <p:spPr>
          <a:xfrm>
            <a:off x="5888520" y="2790100"/>
            <a:ext cx="2316926" cy="1046700"/>
          </a:xfrm>
          <a:prstGeom prst="rect">
            <a:avLst/>
          </a:prstGeom>
          <a:noFill/>
          <a:ln>
            <a:noFill/>
          </a:ln>
        </p:spPr>
        <p:txBody>
          <a:bodyPr spcFirstLastPara="1" wrap="square" lIns="91425" tIns="91425" rIns="91425" bIns="91425" anchor="t" anchorCtr="0">
            <a:spAutoFit/>
          </a:bodyPr>
          <a:lstStyle/>
          <a:p>
            <a:pPr marL="0" lvl="0" indent="0" rtl="0">
              <a:spcBef>
                <a:spcPts val="0"/>
              </a:spcBef>
              <a:spcAft>
                <a:spcPts val="0"/>
              </a:spcAft>
              <a:buNone/>
            </a:pPr>
            <a:r>
              <a:rPr lang="nl-BE" dirty="0"/>
              <a:t>vis &amp; schaaldieren</a:t>
            </a:r>
            <a:endParaRPr dirty="0"/>
          </a:p>
          <a:p>
            <a:pPr marL="0" lvl="0" indent="0" rtl="0">
              <a:spcBef>
                <a:spcPts val="0"/>
              </a:spcBef>
              <a:spcAft>
                <a:spcPts val="0"/>
              </a:spcAft>
              <a:buNone/>
            </a:pPr>
            <a:r>
              <a:rPr lang="nl-BE" dirty="0"/>
              <a:t>aardappelen</a:t>
            </a:r>
            <a:endParaRPr dirty="0"/>
          </a:p>
          <a:p>
            <a:pPr marL="0" lvl="0" indent="0" rtl="0">
              <a:spcBef>
                <a:spcPts val="0"/>
              </a:spcBef>
              <a:spcAft>
                <a:spcPts val="0"/>
              </a:spcAft>
              <a:buNone/>
            </a:pPr>
            <a:r>
              <a:rPr lang="nl-BE" dirty="0"/>
              <a:t>eieren van eigen kweek </a:t>
            </a:r>
            <a:endParaRPr dirty="0"/>
          </a:p>
          <a:p>
            <a:pPr marL="0" lvl="0" indent="0" rtl="0">
              <a:spcBef>
                <a:spcPts val="0"/>
              </a:spcBef>
              <a:spcAft>
                <a:spcPts val="0"/>
              </a:spcAft>
              <a:buNone/>
            </a:pPr>
            <a:r>
              <a:rPr lang="nl-BE" dirty="0"/>
              <a:t>groenten </a:t>
            </a:r>
            <a:r>
              <a:rPr lang="nl-BE" dirty="0">
                <a:solidFill>
                  <a:schemeClr val="dk1"/>
                </a:solidFill>
              </a:rPr>
              <a:t>van eigen kweek </a:t>
            </a:r>
            <a:endParaRPr dirty="0"/>
          </a:p>
        </p:txBody>
      </p:sp>
      <p:sp>
        <p:nvSpPr>
          <p:cNvPr id="12" name="Google Shape;168;p11"/>
          <p:cNvSpPr/>
          <p:nvPr/>
        </p:nvSpPr>
        <p:spPr>
          <a:xfrm rot="16200000">
            <a:off x="3955029" y="2014444"/>
            <a:ext cx="670500" cy="711300"/>
          </a:xfrm>
          <a:prstGeom prst="downArrow">
            <a:avLst>
              <a:gd name="adj1" fmla="val 50000"/>
              <a:gd name="adj2" fmla="val 50000"/>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69;p11"/>
          <p:cNvSpPr txBox="1"/>
          <p:nvPr/>
        </p:nvSpPr>
        <p:spPr>
          <a:xfrm>
            <a:off x="5626175" y="1589456"/>
            <a:ext cx="24285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BE" dirty="0"/>
              <a:t>BLOOTSTELLING VIA</a:t>
            </a:r>
            <a:endParaRPr dirty="0"/>
          </a:p>
        </p:txBody>
      </p:sp>
      <p:sp>
        <p:nvSpPr>
          <p:cNvPr id="14" name="Google Shape;170;p11"/>
          <p:cNvSpPr txBox="1"/>
          <p:nvPr/>
        </p:nvSpPr>
        <p:spPr>
          <a:xfrm>
            <a:off x="698559" y="1584011"/>
            <a:ext cx="24285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BE" dirty="0"/>
              <a:t>VERVUILING IN</a:t>
            </a:r>
            <a:endParaRPr dirty="0"/>
          </a:p>
        </p:txBody>
      </p:sp>
      <p:sp>
        <p:nvSpPr>
          <p:cNvPr id="17" name="Google Shape;171;p11"/>
          <p:cNvSpPr txBox="1"/>
          <p:nvPr/>
        </p:nvSpPr>
        <p:spPr>
          <a:xfrm>
            <a:off x="1302389" y="3871606"/>
            <a:ext cx="7397221" cy="1046410"/>
          </a:xfrm>
          <a:prstGeom prst="rect">
            <a:avLst/>
          </a:prstGeom>
          <a:noFill/>
          <a:ln>
            <a:noFill/>
          </a:ln>
        </p:spPr>
        <p:txBody>
          <a:bodyPr spcFirstLastPara="1" wrap="square" lIns="91425" tIns="91425" rIns="91425" bIns="91425" anchor="t" anchorCtr="0">
            <a:spAutoFit/>
          </a:bodyPr>
          <a:lstStyle/>
          <a:p>
            <a:pPr marL="0" lvl="0" indent="0" rtl="0">
              <a:spcBef>
                <a:spcPts val="0"/>
              </a:spcBef>
              <a:spcAft>
                <a:spcPts val="0"/>
              </a:spcAft>
              <a:buNone/>
            </a:pPr>
            <a:r>
              <a:rPr lang="nl-BE" dirty="0"/>
              <a:t>OVERIGE (BEPERKTE) BLOOTSTELLING </a:t>
            </a:r>
            <a:r>
              <a:rPr lang="nl-BE" dirty="0" smtClean="0"/>
              <a:t>VIA	inademing</a:t>
            </a:r>
            <a:endParaRPr dirty="0"/>
          </a:p>
          <a:p>
            <a:pPr marL="0" lvl="0" indent="0" algn="ctr" rtl="0">
              <a:spcBef>
                <a:spcPts val="0"/>
              </a:spcBef>
              <a:spcAft>
                <a:spcPts val="0"/>
              </a:spcAft>
              <a:buNone/>
            </a:pPr>
            <a:r>
              <a:rPr lang="nl-BE" dirty="0" smtClean="0"/>
              <a:t>			  huidcontact</a:t>
            </a:r>
            <a:endParaRPr dirty="0"/>
          </a:p>
          <a:p>
            <a:pPr marL="0" lvl="0" indent="0" algn="ctr" rtl="0">
              <a:spcBef>
                <a:spcPts val="0"/>
              </a:spcBef>
              <a:spcAft>
                <a:spcPts val="0"/>
              </a:spcAft>
              <a:buNone/>
            </a:pPr>
            <a:r>
              <a:rPr lang="nl-BE" dirty="0" smtClean="0"/>
              <a:t>				         navelstreng </a:t>
            </a:r>
            <a:r>
              <a:rPr lang="nl-BE" dirty="0"/>
              <a:t>en moedermelk</a:t>
            </a:r>
            <a:endParaRPr dirty="0"/>
          </a:p>
          <a:p>
            <a:pPr marL="0" lvl="0" indent="0" algn="ctr" rtl="0">
              <a:spcBef>
                <a:spcPts val="0"/>
              </a:spcBef>
              <a:spcAft>
                <a:spcPts val="0"/>
              </a:spcAft>
              <a:buNone/>
            </a:pPr>
            <a:endParaRPr dirty="0"/>
          </a:p>
        </p:txBody>
      </p:sp>
    </p:spTree>
    <p:extLst>
      <p:ext uri="{BB962C8B-B14F-4D97-AF65-F5344CB8AC3E}">
        <p14:creationId xmlns:p14="http://schemas.microsoft.com/office/powerpoint/2010/main" val="3383119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6"/>
          <p:cNvSpPr txBox="1">
            <a:spLocks noGrp="1"/>
          </p:cNvSpPr>
          <p:nvPr>
            <p:ph type="sldNum" idx="12"/>
          </p:nvPr>
        </p:nvSpPr>
        <p:spPr>
          <a:xfrm>
            <a:off x="6858000" y="4623978"/>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BE"/>
              <a:t>5</a:t>
            </a:fld>
            <a:endParaRPr/>
          </a:p>
        </p:txBody>
      </p:sp>
      <p:sp>
        <p:nvSpPr>
          <p:cNvPr id="29" name="Google Shape;29;p6"/>
          <p:cNvSpPr txBox="1">
            <a:spLocks noGrp="1"/>
          </p:cNvSpPr>
          <p:nvPr>
            <p:ph type="ctrTitle"/>
          </p:nvPr>
        </p:nvSpPr>
        <p:spPr>
          <a:xfrm>
            <a:off x="257975" y="167200"/>
            <a:ext cx="7796700" cy="524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nl-BE" dirty="0" smtClean="0"/>
              <a:t>Blusschuim: problematiek PFAS</a:t>
            </a:r>
            <a:endParaRPr dirty="0"/>
          </a:p>
        </p:txBody>
      </p:sp>
      <p:sp>
        <p:nvSpPr>
          <p:cNvPr id="30" name="Google Shape;30;p6"/>
          <p:cNvSpPr txBox="1">
            <a:spLocks noGrp="1"/>
          </p:cNvSpPr>
          <p:nvPr>
            <p:ph type="body" idx="1"/>
          </p:nvPr>
        </p:nvSpPr>
        <p:spPr>
          <a:xfrm>
            <a:off x="257975" y="838450"/>
            <a:ext cx="8715000" cy="3903300"/>
          </a:xfrm>
          <a:prstGeom prst="rect">
            <a:avLst/>
          </a:prstGeom>
        </p:spPr>
        <p:txBody>
          <a:bodyPr spcFirstLastPara="1" wrap="square" lIns="91425" tIns="91425" rIns="91425" bIns="91425" anchor="t" anchorCtr="0">
            <a:noAutofit/>
          </a:bodyPr>
          <a:lstStyle/>
          <a:p>
            <a:pPr marL="342900" lvl="0" indent="-342900" algn="l" rtl="0">
              <a:spcBef>
                <a:spcPts val="0"/>
              </a:spcBef>
              <a:spcAft>
                <a:spcPts val="0"/>
              </a:spcAft>
              <a:buFontTx/>
              <a:buChar char="-"/>
            </a:pPr>
            <a:endParaRPr lang="nl-BE" dirty="0" smtClean="0"/>
          </a:p>
          <a:p>
            <a:pPr marL="457200" lvl="1" indent="0">
              <a:buNone/>
            </a:pPr>
            <a:endParaRPr lang="nl-BE" dirty="0"/>
          </a:p>
        </p:txBody>
      </p:sp>
      <p:sp>
        <p:nvSpPr>
          <p:cNvPr id="6" name="Google Shape;161;p11"/>
          <p:cNvSpPr/>
          <p:nvPr/>
        </p:nvSpPr>
        <p:spPr>
          <a:xfrm>
            <a:off x="447954" y="1201081"/>
            <a:ext cx="3000000" cy="522900"/>
          </a:xfrm>
          <a:prstGeom prst="roundRect">
            <a:avLst>
              <a:gd name="adj" fmla="val 16667"/>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BE" sz="2100" b="1" dirty="0">
                <a:solidFill>
                  <a:srgbClr val="FFFFFF"/>
                </a:solidFill>
              </a:rPr>
              <a:t>PFOS , PFOA, </a:t>
            </a:r>
            <a:r>
              <a:rPr lang="nl-BE" sz="2100" b="1" dirty="0" err="1">
                <a:solidFill>
                  <a:srgbClr val="FFFFFF"/>
                </a:solidFill>
              </a:rPr>
              <a:t>PFHxS</a:t>
            </a:r>
            <a:endParaRPr sz="2100" b="1" dirty="0">
              <a:solidFill>
                <a:srgbClr val="FFFFFF"/>
              </a:solidFill>
            </a:endParaRPr>
          </a:p>
        </p:txBody>
      </p:sp>
      <p:sp>
        <p:nvSpPr>
          <p:cNvPr id="7" name="Google Shape;162;p11"/>
          <p:cNvSpPr/>
          <p:nvPr/>
        </p:nvSpPr>
        <p:spPr>
          <a:xfrm>
            <a:off x="5188858" y="1256060"/>
            <a:ext cx="2067900" cy="522900"/>
          </a:xfrm>
          <a:prstGeom prst="roundRect">
            <a:avLst>
              <a:gd name="adj" fmla="val 16667"/>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sz="2100" b="1" dirty="0">
                <a:solidFill>
                  <a:srgbClr val="FFFFFF"/>
                </a:solidFill>
              </a:rPr>
              <a:t>andere PFAS</a:t>
            </a:r>
            <a:endParaRPr sz="2100" b="1" dirty="0">
              <a:solidFill>
                <a:srgbClr val="FFFFFF"/>
              </a:solidFill>
            </a:endParaRPr>
          </a:p>
        </p:txBody>
      </p:sp>
      <p:sp>
        <p:nvSpPr>
          <p:cNvPr id="8" name="Google Shape;163;p11"/>
          <p:cNvSpPr txBox="1"/>
          <p:nvPr/>
        </p:nvSpPr>
        <p:spPr>
          <a:xfrm>
            <a:off x="257976" y="1898922"/>
            <a:ext cx="4678730" cy="2893069"/>
          </a:xfrm>
          <a:prstGeom prst="rect">
            <a:avLst/>
          </a:prstGeom>
          <a:noFill/>
          <a:ln>
            <a:noFill/>
          </a:ln>
        </p:spPr>
        <p:txBody>
          <a:bodyPr spcFirstLastPara="1" wrap="square" lIns="91425" tIns="91425" rIns="91425" bIns="91425" anchor="t" anchorCtr="0">
            <a:spAutoFit/>
          </a:bodyPr>
          <a:lstStyle/>
          <a:p>
            <a:pPr marL="457200" lvl="0" indent="-349250" algn="l" rtl="0">
              <a:spcBef>
                <a:spcPts val="0"/>
              </a:spcBef>
              <a:spcAft>
                <a:spcPts val="0"/>
              </a:spcAft>
              <a:buSzPts val="1900"/>
              <a:buChar char="●"/>
            </a:pPr>
            <a:r>
              <a:rPr lang="nl-BE" sz="1600" dirty="0"/>
              <a:t>Verstoring leverwerking</a:t>
            </a:r>
            <a:endParaRPr sz="1600" dirty="0"/>
          </a:p>
          <a:p>
            <a:pPr marL="457200" lvl="0" indent="-349250" algn="l" rtl="0">
              <a:spcBef>
                <a:spcPts val="0"/>
              </a:spcBef>
              <a:spcAft>
                <a:spcPts val="0"/>
              </a:spcAft>
              <a:buSzPts val="1900"/>
              <a:buChar char="●"/>
            </a:pPr>
            <a:r>
              <a:rPr lang="nl-BE" sz="1600" dirty="0"/>
              <a:t>Verstoring hormonenbalans </a:t>
            </a:r>
            <a:endParaRPr sz="1600" dirty="0"/>
          </a:p>
          <a:p>
            <a:pPr marL="457200" lvl="0" indent="-349250" algn="l" rtl="0">
              <a:spcBef>
                <a:spcPts val="0"/>
              </a:spcBef>
              <a:spcAft>
                <a:spcPts val="0"/>
              </a:spcAft>
              <a:buSzPts val="1900"/>
              <a:buChar char="●"/>
            </a:pPr>
            <a:r>
              <a:rPr lang="nl-BE" sz="1600" dirty="0"/>
              <a:t>Verhoging kankerrisico</a:t>
            </a:r>
            <a:endParaRPr sz="1600" dirty="0"/>
          </a:p>
          <a:p>
            <a:pPr marL="457200" lvl="0" indent="-349250" algn="l" rtl="0">
              <a:spcBef>
                <a:spcPts val="0"/>
              </a:spcBef>
              <a:spcAft>
                <a:spcPts val="0"/>
              </a:spcAft>
              <a:buSzPts val="1900"/>
              <a:buChar char="●"/>
            </a:pPr>
            <a:r>
              <a:rPr lang="nl-BE" sz="1600" dirty="0"/>
              <a:t>Verhoging cholesterolgehalten</a:t>
            </a:r>
            <a:endParaRPr sz="1600" dirty="0"/>
          </a:p>
          <a:p>
            <a:pPr marL="457200" lvl="0" indent="-349250" algn="l" rtl="0">
              <a:spcBef>
                <a:spcPts val="0"/>
              </a:spcBef>
              <a:spcAft>
                <a:spcPts val="0"/>
              </a:spcAft>
              <a:buSzPts val="1900"/>
              <a:buChar char="●"/>
            </a:pPr>
            <a:r>
              <a:rPr lang="nl-BE" sz="1600" dirty="0"/>
              <a:t>Verhoging risico op hoge bloeddruk tijdens de zwangerschap &amp; pre-eclampsie </a:t>
            </a:r>
            <a:endParaRPr sz="1600" dirty="0"/>
          </a:p>
          <a:p>
            <a:pPr marL="457200" lvl="0" indent="-349250" algn="l" rtl="0">
              <a:spcBef>
                <a:spcPts val="0"/>
              </a:spcBef>
              <a:spcAft>
                <a:spcPts val="0"/>
              </a:spcAft>
              <a:buSzPts val="1900"/>
              <a:buChar char="●"/>
            </a:pPr>
            <a:r>
              <a:rPr lang="nl-BE" sz="1600" dirty="0"/>
              <a:t>Vermindering geboortegewicht</a:t>
            </a:r>
            <a:endParaRPr sz="1600" dirty="0"/>
          </a:p>
          <a:p>
            <a:pPr marL="457200" lvl="0" indent="-349250" algn="l" rtl="0">
              <a:spcBef>
                <a:spcPts val="0"/>
              </a:spcBef>
              <a:spcAft>
                <a:spcPts val="0"/>
              </a:spcAft>
              <a:buSzPts val="1900"/>
              <a:buChar char="●"/>
            </a:pPr>
            <a:r>
              <a:rPr lang="nl-BE" sz="1600" dirty="0"/>
              <a:t>Vermindering kans om zwanger te worden</a:t>
            </a:r>
            <a:endParaRPr sz="1600" dirty="0"/>
          </a:p>
          <a:p>
            <a:pPr marL="457200" lvl="0" indent="-349250" algn="l" rtl="0">
              <a:spcBef>
                <a:spcPts val="0"/>
              </a:spcBef>
              <a:spcAft>
                <a:spcPts val="0"/>
              </a:spcAft>
              <a:buSzPts val="1900"/>
              <a:buChar char="●"/>
            </a:pPr>
            <a:r>
              <a:rPr lang="nl-BE" sz="1600" dirty="0"/>
              <a:t>Invloed op groei, leercapaciteit en gedrag van kinderen</a:t>
            </a:r>
            <a:endParaRPr sz="1600" dirty="0"/>
          </a:p>
          <a:p>
            <a:pPr marL="457200" lvl="0" indent="-349250" algn="l" rtl="0">
              <a:spcBef>
                <a:spcPts val="0"/>
              </a:spcBef>
              <a:spcAft>
                <a:spcPts val="0"/>
              </a:spcAft>
              <a:buSzPts val="1900"/>
              <a:buChar char="●"/>
            </a:pPr>
            <a:r>
              <a:rPr lang="nl-BE" sz="1600" dirty="0"/>
              <a:t>Invloed op afweersysteem </a:t>
            </a:r>
            <a:endParaRPr sz="1600" dirty="0"/>
          </a:p>
        </p:txBody>
      </p:sp>
      <p:sp>
        <p:nvSpPr>
          <p:cNvPr id="15" name="Google Shape;164;p11"/>
          <p:cNvSpPr txBox="1"/>
          <p:nvPr/>
        </p:nvSpPr>
        <p:spPr>
          <a:xfrm>
            <a:off x="5188858" y="1926110"/>
            <a:ext cx="3511259" cy="146190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BE" sz="1600" i="1" dirty="0"/>
              <a:t>Grote groep</a:t>
            </a:r>
            <a:endParaRPr sz="1600" i="1" dirty="0"/>
          </a:p>
          <a:p>
            <a:pPr marL="0" lvl="0" indent="0" algn="l" rtl="0">
              <a:spcBef>
                <a:spcPts val="0"/>
              </a:spcBef>
              <a:spcAft>
                <a:spcPts val="0"/>
              </a:spcAft>
              <a:buNone/>
            </a:pPr>
            <a:r>
              <a:rPr lang="nl-BE" sz="1600" i="1" dirty="0"/>
              <a:t>Beperkte data </a:t>
            </a:r>
            <a:r>
              <a:rPr lang="nl-BE" sz="1600" i="1" dirty="0" err="1"/>
              <a:t>mbt</a:t>
            </a:r>
            <a:r>
              <a:rPr lang="nl-BE" sz="1600" i="1" dirty="0"/>
              <a:t> levertoxiciteit (</a:t>
            </a:r>
            <a:r>
              <a:rPr lang="nl-BE" sz="1600" i="1" dirty="0" err="1"/>
              <a:t>vgl</a:t>
            </a:r>
            <a:r>
              <a:rPr lang="nl-BE" sz="1600" i="1" dirty="0"/>
              <a:t> </a:t>
            </a:r>
            <a:r>
              <a:rPr lang="nl-BE" sz="1600" i="1" dirty="0" err="1"/>
              <a:t>tov</a:t>
            </a:r>
            <a:r>
              <a:rPr lang="nl-BE" sz="1600" i="1" dirty="0"/>
              <a:t> PFOA)</a:t>
            </a:r>
            <a:endParaRPr sz="1600" i="1" dirty="0"/>
          </a:p>
          <a:p>
            <a:pPr marL="0" lvl="0" indent="0" algn="l" rtl="0">
              <a:spcBef>
                <a:spcPts val="0"/>
              </a:spcBef>
              <a:spcAft>
                <a:spcPts val="0"/>
              </a:spcAft>
              <a:buNone/>
            </a:pPr>
            <a:r>
              <a:rPr lang="nl-BE" sz="1600" i="1" dirty="0"/>
              <a:t>Nader onderzoek nodig</a:t>
            </a:r>
            <a:endParaRPr sz="1600" i="1" dirty="0"/>
          </a:p>
          <a:p>
            <a:pPr marL="457200" lvl="0" indent="0" algn="l" rtl="0">
              <a:spcBef>
                <a:spcPts val="0"/>
              </a:spcBef>
              <a:spcAft>
                <a:spcPts val="0"/>
              </a:spcAft>
              <a:buNone/>
            </a:pPr>
            <a:endParaRPr sz="1900" dirty="0"/>
          </a:p>
        </p:txBody>
      </p:sp>
    </p:spTree>
    <p:extLst>
      <p:ext uri="{BB962C8B-B14F-4D97-AF65-F5344CB8AC3E}">
        <p14:creationId xmlns:p14="http://schemas.microsoft.com/office/powerpoint/2010/main" val="2341475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6"/>
          <p:cNvSpPr txBox="1">
            <a:spLocks noGrp="1"/>
          </p:cNvSpPr>
          <p:nvPr>
            <p:ph type="sldNum" idx="12"/>
          </p:nvPr>
        </p:nvSpPr>
        <p:spPr>
          <a:xfrm>
            <a:off x="6844600" y="4715361"/>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BE"/>
              <a:t>6</a:t>
            </a:fld>
            <a:endParaRPr dirty="0"/>
          </a:p>
        </p:txBody>
      </p:sp>
      <p:sp>
        <p:nvSpPr>
          <p:cNvPr id="29" name="Google Shape;29;p6"/>
          <p:cNvSpPr txBox="1">
            <a:spLocks noGrp="1"/>
          </p:cNvSpPr>
          <p:nvPr>
            <p:ph type="ctrTitle"/>
          </p:nvPr>
        </p:nvSpPr>
        <p:spPr>
          <a:xfrm>
            <a:off x="257975" y="167200"/>
            <a:ext cx="7796700" cy="524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nl-BE" dirty="0" smtClean="0"/>
              <a:t>Blusschuim: evolutie</a:t>
            </a:r>
            <a:endParaRPr dirty="0"/>
          </a:p>
        </p:txBody>
      </p:sp>
      <p:sp>
        <p:nvSpPr>
          <p:cNvPr id="5" name="Google Shape;131;p10"/>
          <p:cNvSpPr/>
          <p:nvPr/>
        </p:nvSpPr>
        <p:spPr>
          <a:xfrm>
            <a:off x="604772" y="2925450"/>
            <a:ext cx="1272900" cy="522900"/>
          </a:xfrm>
          <a:prstGeom prst="roundRect">
            <a:avLst>
              <a:gd name="adj" fmla="val 16667"/>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sz="2100" b="1">
                <a:solidFill>
                  <a:srgbClr val="FFFFFF"/>
                </a:solidFill>
              </a:rPr>
              <a:t>PFOS</a:t>
            </a:r>
            <a:endParaRPr sz="2100" b="1">
              <a:solidFill>
                <a:srgbClr val="FFFFFF"/>
              </a:solidFill>
            </a:endParaRPr>
          </a:p>
        </p:txBody>
      </p:sp>
      <p:sp>
        <p:nvSpPr>
          <p:cNvPr id="6" name="Google Shape;132;p10"/>
          <p:cNvSpPr/>
          <p:nvPr/>
        </p:nvSpPr>
        <p:spPr>
          <a:xfrm>
            <a:off x="2137672" y="2925450"/>
            <a:ext cx="1272900" cy="522900"/>
          </a:xfrm>
          <a:prstGeom prst="roundRect">
            <a:avLst>
              <a:gd name="adj" fmla="val 16667"/>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sz="2100" b="1">
                <a:solidFill>
                  <a:srgbClr val="FFFFFF"/>
                </a:solidFill>
              </a:rPr>
              <a:t>PFOA</a:t>
            </a:r>
            <a:endParaRPr sz="2100" b="1">
              <a:solidFill>
                <a:srgbClr val="FFFFFF"/>
              </a:solidFill>
            </a:endParaRPr>
          </a:p>
        </p:txBody>
      </p:sp>
      <p:sp>
        <p:nvSpPr>
          <p:cNvPr id="7" name="Google Shape;133;p10"/>
          <p:cNvSpPr/>
          <p:nvPr/>
        </p:nvSpPr>
        <p:spPr>
          <a:xfrm>
            <a:off x="3732822" y="2925450"/>
            <a:ext cx="1272900" cy="522900"/>
          </a:xfrm>
          <a:prstGeom prst="roundRect">
            <a:avLst>
              <a:gd name="adj" fmla="val 16667"/>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sz="2100" b="1">
                <a:solidFill>
                  <a:srgbClr val="FFFFFF"/>
                </a:solidFill>
              </a:rPr>
              <a:t>PFHxS</a:t>
            </a:r>
            <a:endParaRPr sz="2100" b="1">
              <a:solidFill>
                <a:srgbClr val="FFFFFF"/>
              </a:solidFill>
            </a:endParaRPr>
          </a:p>
        </p:txBody>
      </p:sp>
      <p:sp>
        <p:nvSpPr>
          <p:cNvPr id="8" name="Google Shape;134;p10"/>
          <p:cNvSpPr/>
          <p:nvPr/>
        </p:nvSpPr>
        <p:spPr>
          <a:xfrm>
            <a:off x="5327972" y="2925450"/>
            <a:ext cx="1272900" cy="522900"/>
          </a:xfrm>
          <a:prstGeom prst="roundRect">
            <a:avLst>
              <a:gd name="adj" fmla="val 16667"/>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sz="2100" b="1">
                <a:solidFill>
                  <a:srgbClr val="FFFFFF"/>
                </a:solidFill>
              </a:rPr>
              <a:t>PFHxA</a:t>
            </a:r>
            <a:endParaRPr sz="2100" b="1">
              <a:solidFill>
                <a:srgbClr val="FFFFFF"/>
              </a:solidFill>
            </a:endParaRPr>
          </a:p>
        </p:txBody>
      </p:sp>
      <p:sp>
        <p:nvSpPr>
          <p:cNvPr id="9" name="Google Shape;135;p10"/>
          <p:cNvSpPr/>
          <p:nvPr/>
        </p:nvSpPr>
        <p:spPr>
          <a:xfrm>
            <a:off x="6860872" y="2925450"/>
            <a:ext cx="1272900" cy="522900"/>
          </a:xfrm>
          <a:prstGeom prst="roundRect">
            <a:avLst>
              <a:gd name="adj" fmla="val 16667"/>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sz="2100" b="1">
                <a:solidFill>
                  <a:srgbClr val="FFFFFF"/>
                </a:solidFill>
              </a:rPr>
              <a:t>...</a:t>
            </a:r>
            <a:endParaRPr sz="2100" b="1">
              <a:solidFill>
                <a:srgbClr val="FFFFFF"/>
              </a:solidFill>
            </a:endParaRPr>
          </a:p>
        </p:txBody>
      </p:sp>
      <p:sp>
        <p:nvSpPr>
          <p:cNvPr id="10" name="Google Shape;136;p10"/>
          <p:cNvSpPr/>
          <p:nvPr/>
        </p:nvSpPr>
        <p:spPr>
          <a:xfrm>
            <a:off x="1613981" y="928087"/>
            <a:ext cx="5480400" cy="1253400"/>
          </a:xfrm>
          <a:prstGeom prst="roundRect">
            <a:avLst>
              <a:gd name="adj" fmla="val 11307"/>
            </a:avLst>
          </a:prstGeom>
          <a:solidFill>
            <a:srgbClr val="D9D9D9"/>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BE" sz="3100" b="1"/>
              <a:t>PFAS</a:t>
            </a:r>
            <a:endParaRPr sz="3100" b="1"/>
          </a:p>
          <a:p>
            <a:pPr marL="0" lvl="0" indent="0" algn="ctr" rtl="0">
              <a:spcBef>
                <a:spcPts val="0"/>
              </a:spcBef>
              <a:spcAft>
                <a:spcPts val="0"/>
              </a:spcAft>
              <a:buNone/>
            </a:pPr>
            <a:r>
              <a:rPr lang="nl-BE" sz="2650" b="1">
                <a:solidFill>
                  <a:srgbClr val="38761D"/>
                </a:solidFill>
              </a:rPr>
              <a:t>per- en polyfluor</a:t>
            </a:r>
            <a:r>
              <a:rPr lang="nl-BE" sz="2650" b="1">
                <a:solidFill>
                  <a:schemeClr val="dk2"/>
                </a:solidFill>
              </a:rPr>
              <a:t>alkyl</a:t>
            </a:r>
            <a:r>
              <a:rPr lang="nl-BE" sz="2650" b="1">
                <a:solidFill>
                  <a:srgbClr val="202122"/>
                </a:solidFill>
              </a:rPr>
              <a:t> </a:t>
            </a:r>
            <a:r>
              <a:rPr lang="nl-BE" sz="2650" b="1">
                <a:solidFill>
                  <a:srgbClr val="A50021"/>
                </a:solidFill>
              </a:rPr>
              <a:t>stoffen</a:t>
            </a:r>
            <a:endParaRPr sz="3100" b="1">
              <a:solidFill>
                <a:srgbClr val="FFFFFF"/>
              </a:solidFill>
            </a:endParaRPr>
          </a:p>
        </p:txBody>
      </p:sp>
      <p:cxnSp>
        <p:nvCxnSpPr>
          <p:cNvPr id="11" name="Google Shape;137;p10"/>
          <p:cNvCxnSpPr/>
          <p:nvPr/>
        </p:nvCxnSpPr>
        <p:spPr>
          <a:xfrm rot="16200000" flipH="1">
            <a:off x="4151289" y="2732756"/>
            <a:ext cx="404476" cy="600"/>
          </a:xfrm>
          <a:prstGeom prst="bentConnector3">
            <a:avLst>
              <a:gd name="adj1" fmla="val 50000"/>
            </a:avLst>
          </a:prstGeom>
          <a:noFill/>
          <a:ln w="28575" cap="flat" cmpd="sng">
            <a:solidFill>
              <a:srgbClr val="666666"/>
            </a:solidFill>
            <a:prstDash val="solid"/>
            <a:round/>
            <a:headEnd type="none" w="med" len="med"/>
            <a:tailEnd type="none" w="med" len="med"/>
          </a:ln>
        </p:spPr>
      </p:cxnSp>
      <p:cxnSp>
        <p:nvCxnSpPr>
          <p:cNvPr id="12" name="Google Shape;138;p10"/>
          <p:cNvCxnSpPr>
            <a:stCxn id="10" idx="2"/>
            <a:endCxn id="6" idx="0"/>
          </p:cNvCxnSpPr>
          <p:nvPr/>
        </p:nvCxnSpPr>
        <p:spPr>
          <a:xfrm rot="5400000">
            <a:off x="3192171" y="1763439"/>
            <a:ext cx="743963" cy="1580059"/>
          </a:xfrm>
          <a:prstGeom prst="bentConnector3">
            <a:avLst>
              <a:gd name="adj1" fmla="val 50000"/>
            </a:avLst>
          </a:prstGeom>
          <a:noFill/>
          <a:ln w="28575" cap="flat" cmpd="sng">
            <a:solidFill>
              <a:srgbClr val="666666"/>
            </a:solidFill>
            <a:prstDash val="solid"/>
            <a:round/>
            <a:headEnd type="none" w="med" len="med"/>
            <a:tailEnd type="none" w="med" len="med"/>
          </a:ln>
        </p:spPr>
      </p:cxnSp>
      <p:cxnSp>
        <p:nvCxnSpPr>
          <p:cNvPr id="13" name="Google Shape;139;p10"/>
          <p:cNvCxnSpPr>
            <a:stCxn id="10" idx="2"/>
            <a:endCxn id="5" idx="0"/>
          </p:cNvCxnSpPr>
          <p:nvPr/>
        </p:nvCxnSpPr>
        <p:spPr>
          <a:xfrm rot="5400000">
            <a:off x="2425721" y="996989"/>
            <a:ext cx="743963" cy="3112959"/>
          </a:xfrm>
          <a:prstGeom prst="bentConnector3">
            <a:avLst>
              <a:gd name="adj1" fmla="val 50000"/>
            </a:avLst>
          </a:prstGeom>
          <a:noFill/>
          <a:ln w="28575" cap="flat" cmpd="sng">
            <a:solidFill>
              <a:srgbClr val="666666"/>
            </a:solidFill>
            <a:prstDash val="solid"/>
            <a:round/>
            <a:headEnd type="none" w="med" len="med"/>
            <a:tailEnd type="none" w="med" len="med"/>
          </a:ln>
        </p:spPr>
      </p:cxnSp>
      <p:cxnSp>
        <p:nvCxnSpPr>
          <p:cNvPr id="14" name="Google Shape;140;p10"/>
          <p:cNvCxnSpPr>
            <a:stCxn id="10" idx="2"/>
            <a:endCxn id="8" idx="0"/>
          </p:cNvCxnSpPr>
          <p:nvPr/>
        </p:nvCxnSpPr>
        <p:spPr>
          <a:xfrm rot="16200000" flipH="1">
            <a:off x="4787320" y="1748347"/>
            <a:ext cx="743963" cy="1610241"/>
          </a:xfrm>
          <a:prstGeom prst="bentConnector3">
            <a:avLst>
              <a:gd name="adj1" fmla="val 50000"/>
            </a:avLst>
          </a:prstGeom>
          <a:noFill/>
          <a:ln w="28575" cap="flat" cmpd="sng">
            <a:solidFill>
              <a:srgbClr val="666666"/>
            </a:solidFill>
            <a:prstDash val="solid"/>
            <a:round/>
            <a:headEnd type="none" w="med" len="med"/>
            <a:tailEnd type="none" w="med" len="med"/>
          </a:ln>
        </p:spPr>
      </p:cxnSp>
      <p:cxnSp>
        <p:nvCxnSpPr>
          <p:cNvPr id="15" name="Google Shape;141;p10"/>
          <p:cNvCxnSpPr>
            <a:stCxn id="10" idx="2"/>
            <a:endCxn id="9" idx="0"/>
          </p:cNvCxnSpPr>
          <p:nvPr/>
        </p:nvCxnSpPr>
        <p:spPr>
          <a:xfrm rot="16200000" flipH="1">
            <a:off x="5553770" y="981897"/>
            <a:ext cx="743963" cy="3143141"/>
          </a:xfrm>
          <a:prstGeom prst="bentConnector3">
            <a:avLst>
              <a:gd name="adj1" fmla="val 50000"/>
            </a:avLst>
          </a:prstGeom>
          <a:noFill/>
          <a:ln w="28575" cap="flat" cmpd="sng">
            <a:solidFill>
              <a:srgbClr val="666666"/>
            </a:solidFill>
            <a:prstDash val="solid"/>
            <a:round/>
            <a:headEnd type="none" w="med" len="med"/>
            <a:tailEnd type="none" w="med" len="med"/>
          </a:ln>
        </p:spPr>
      </p:cxnSp>
      <p:grpSp>
        <p:nvGrpSpPr>
          <p:cNvPr id="16" name="Google Shape;142;p10"/>
          <p:cNvGrpSpPr/>
          <p:nvPr/>
        </p:nvGrpSpPr>
        <p:grpSpPr>
          <a:xfrm>
            <a:off x="653575" y="3514265"/>
            <a:ext cx="1065600" cy="1450800"/>
            <a:chOff x="7028250" y="1173850"/>
            <a:chExt cx="1065600" cy="1450800"/>
          </a:xfrm>
        </p:grpSpPr>
        <p:sp>
          <p:nvSpPr>
            <p:cNvPr id="17" name="Google Shape;143;p10"/>
            <p:cNvSpPr/>
            <p:nvPr/>
          </p:nvSpPr>
          <p:spPr>
            <a:xfrm>
              <a:off x="7028250" y="1173850"/>
              <a:ext cx="1065600" cy="1450800"/>
            </a:xfrm>
            <a:prstGeom prst="roundRect">
              <a:avLst>
                <a:gd name="adj" fmla="val 16667"/>
              </a:avLst>
            </a:prstGeom>
            <a:solidFill>
              <a:schemeClr val="l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44;p10"/>
            <p:cNvSpPr txBox="1"/>
            <p:nvPr/>
          </p:nvSpPr>
          <p:spPr>
            <a:xfrm>
              <a:off x="7102213" y="2004925"/>
              <a:ext cx="917700" cy="507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BE" sz="2100"/>
                <a:t>2011</a:t>
              </a:r>
              <a:endParaRPr sz="2100"/>
            </a:p>
          </p:txBody>
        </p:sp>
        <p:pic>
          <p:nvPicPr>
            <p:cNvPr id="19" name="Google Shape;145;p10"/>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7242825" y="1289499"/>
              <a:ext cx="636474" cy="636474"/>
            </a:xfrm>
            <a:prstGeom prst="rect">
              <a:avLst/>
            </a:prstGeom>
            <a:noFill/>
            <a:ln>
              <a:noFill/>
            </a:ln>
          </p:spPr>
        </p:pic>
      </p:grpSp>
      <p:grpSp>
        <p:nvGrpSpPr>
          <p:cNvPr id="20" name="Google Shape;146;p10"/>
          <p:cNvGrpSpPr/>
          <p:nvPr/>
        </p:nvGrpSpPr>
        <p:grpSpPr>
          <a:xfrm>
            <a:off x="2023713" y="3514265"/>
            <a:ext cx="1332000" cy="1450800"/>
            <a:chOff x="6895063" y="4706525"/>
            <a:chExt cx="1332000" cy="1450800"/>
          </a:xfrm>
        </p:grpSpPr>
        <p:sp>
          <p:nvSpPr>
            <p:cNvPr id="21" name="Google Shape;147;p10"/>
            <p:cNvSpPr/>
            <p:nvPr/>
          </p:nvSpPr>
          <p:spPr>
            <a:xfrm>
              <a:off x="7028275" y="4706525"/>
              <a:ext cx="1065600" cy="1450800"/>
            </a:xfrm>
            <a:prstGeom prst="roundRect">
              <a:avLst>
                <a:gd name="adj" fmla="val 16667"/>
              </a:avLst>
            </a:prstGeom>
            <a:solidFill>
              <a:schemeClr val="l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48;p10"/>
            <p:cNvSpPr txBox="1"/>
            <p:nvPr/>
          </p:nvSpPr>
          <p:spPr>
            <a:xfrm>
              <a:off x="6895063" y="5572538"/>
              <a:ext cx="1332000" cy="507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BE" sz="2100"/>
                <a:t>2025</a:t>
              </a:r>
              <a:endParaRPr sz="2100"/>
            </a:p>
          </p:txBody>
        </p:sp>
        <p:pic>
          <p:nvPicPr>
            <p:cNvPr id="23" name="Google Shape;149;p10"/>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7242813" y="4891112"/>
              <a:ext cx="636474" cy="636474"/>
            </a:xfrm>
            <a:prstGeom prst="rect">
              <a:avLst/>
            </a:prstGeom>
            <a:noFill/>
            <a:ln>
              <a:noFill/>
            </a:ln>
          </p:spPr>
        </p:pic>
      </p:grpSp>
      <p:grpSp>
        <p:nvGrpSpPr>
          <p:cNvPr id="24" name="Google Shape;150;p10"/>
          <p:cNvGrpSpPr/>
          <p:nvPr/>
        </p:nvGrpSpPr>
        <p:grpSpPr>
          <a:xfrm>
            <a:off x="7646200" y="859282"/>
            <a:ext cx="1332000" cy="1450800"/>
            <a:chOff x="6895063" y="4706525"/>
            <a:chExt cx="1332000" cy="1450800"/>
          </a:xfrm>
        </p:grpSpPr>
        <p:sp>
          <p:nvSpPr>
            <p:cNvPr id="25" name="Google Shape;151;p10"/>
            <p:cNvSpPr/>
            <p:nvPr/>
          </p:nvSpPr>
          <p:spPr>
            <a:xfrm>
              <a:off x="7028275" y="4706525"/>
              <a:ext cx="1065600" cy="1450800"/>
            </a:xfrm>
            <a:prstGeom prst="roundRect">
              <a:avLst>
                <a:gd name="adj" fmla="val 16667"/>
              </a:avLst>
            </a:prstGeom>
            <a:solidFill>
              <a:schemeClr val="lt2"/>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52;p10"/>
            <p:cNvSpPr txBox="1"/>
            <p:nvPr/>
          </p:nvSpPr>
          <p:spPr>
            <a:xfrm>
              <a:off x="6895063" y="5572538"/>
              <a:ext cx="1332000" cy="507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BE" sz="2100"/>
                <a:t>2027?</a:t>
              </a:r>
              <a:endParaRPr sz="2100"/>
            </a:p>
          </p:txBody>
        </p:sp>
        <p:pic>
          <p:nvPicPr>
            <p:cNvPr id="27" name="Google Shape;153;p10"/>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7242813" y="4891112"/>
              <a:ext cx="636474" cy="636474"/>
            </a:xfrm>
            <a:prstGeom prst="rect">
              <a:avLst/>
            </a:prstGeom>
            <a:noFill/>
            <a:ln>
              <a:noFill/>
            </a:ln>
          </p:spPr>
        </p:pic>
      </p:grpSp>
      <p:sp>
        <p:nvSpPr>
          <p:cNvPr id="31" name="Google Shape;154;p10"/>
          <p:cNvSpPr txBox="1"/>
          <p:nvPr/>
        </p:nvSpPr>
        <p:spPr>
          <a:xfrm>
            <a:off x="6274862" y="3484624"/>
            <a:ext cx="2343300" cy="1477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BE" dirty="0">
                <a:solidFill>
                  <a:schemeClr val="dk1"/>
                </a:solidFill>
              </a:rPr>
              <a:t>bv </a:t>
            </a:r>
            <a:r>
              <a:rPr lang="nl-BE" dirty="0" err="1">
                <a:solidFill>
                  <a:schemeClr val="dk1"/>
                </a:solidFill>
              </a:rPr>
              <a:t>koolstofketens</a:t>
            </a:r>
            <a:r>
              <a:rPr lang="nl-BE" dirty="0">
                <a:solidFill>
                  <a:schemeClr val="dk1"/>
                </a:solidFill>
              </a:rPr>
              <a:t> met </a:t>
            </a:r>
            <a:r>
              <a:rPr lang="nl-BE" dirty="0"/>
              <a:t>andere lengte</a:t>
            </a:r>
            <a:endParaRPr dirty="0"/>
          </a:p>
          <a:p>
            <a:pPr marL="0" lvl="0" indent="0" algn="ctr" rtl="0">
              <a:spcBef>
                <a:spcPts val="0"/>
              </a:spcBef>
              <a:spcAft>
                <a:spcPts val="0"/>
              </a:spcAft>
              <a:buNone/>
            </a:pPr>
            <a:endParaRPr dirty="0"/>
          </a:p>
          <a:p>
            <a:pPr marL="0" lvl="0" indent="0" algn="ctr" rtl="0">
              <a:spcBef>
                <a:spcPts val="0"/>
              </a:spcBef>
              <a:spcAft>
                <a:spcPts val="0"/>
              </a:spcAft>
              <a:buNone/>
            </a:pPr>
            <a:r>
              <a:rPr lang="nl-BE" dirty="0"/>
              <a:t>bv </a:t>
            </a:r>
            <a:r>
              <a:rPr lang="nl-BE" dirty="0" err="1"/>
              <a:t>koolstofketens</a:t>
            </a:r>
            <a:r>
              <a:rPr lang="nl-BE" dirty="0"/>
              <a:t> slechts deels bezet met F</a:t>
            </a:r>
            <a:endParaRPr dirty="0"/>
          </a:p>
          <a:p>
            <a:pPr marL="0" lvl="0" indent="0" algn="ctr" rtl="0">
              <a:spcBef>
                <a:spcPts val="0"/>
              </a:spcBef>
              <a:spcAft>
                <a:spcPts val="0"/>
              </a:spcAft>
              <a:buNone/>
            </a:pPr>
            <a:r>
              <a:rPr lang="nl-BE" dirty="0"/>
              <a:t>(‘</a:t>
            </a:r>
            <a:r>
              <a:rPr lang="nl-BE" dirty="0" err="1"/>
              <a:t>fluorotelomeren</a:t>
            </a:r>
            <a:r>
              <a:rPr lang="nl-BE" dirty="0"/>
              <a:t>’)</a:t>
            </a:r>
            <a:endParaRPr dirty="0"/>
          </a:p>
        </p:txBody>
      </p:sp>
    </p:spTree>
    <p:extLst>
      <p:ext uri="{BB962C8B-B14F-4D97-AF65-F5344CB8AC3E}">
        <p14:creationId xmlns:p14="http://schemas.microsoft.com/office/powerpoint/2010/main" val="765421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6"/>
          <p:cNvSpPr txBox="1">
            <a:spLocks noGrp="1"/>
          </p:cNvSpPr>
          <p:nvPr>
            <p:ph type="sldNum" idx="12"/>
          </p:nvPr>
        </p:nvSpPr>
        <p:spPr>
          <a:xfrm>
            <a:off x="6858000" y="4623978"/>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BE"/>
              <a:t>7</a:t>
            </a:fld>
            <a:endParaRPr/>
          </a:p>
        </p:txBody>
      </p:sp>
      <p:sp>
        <p:nvSpPr>
          <p:cNvPr id="29" name="Google Shape;29;p6"/>
          <p:cNvSpPr txBox="1">
            <a:spLocks noGrp="1"/>
          </p:cNvSpPr>
          <p:nvPr>
            <p:ph type="ctrTitle"/>
          </p:nvPr>
        </p:nvSpPr>
        <p:spPr>
          <a:xfrm>
            <a:off x="257975" y="167200"/>
            <a:ext cx="7796700" cy="524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nl-BE" dirty="0" smtClean="0"/>
              <a:t>Blusschuim: evolutie</a:t>
            </a:r>
            <a:endParaRPr dirty="0"/>
          </a:p>
        </p:txBody>
      </p:sp>
      <p:pic>
        <p:nvPicPr>
          <p:cNvPr id="5" name="Google Shape;243;p16"/>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3425513" y="996592"/>
            <a:ext cx="1613018" cy="898822"/>
          </a:xfrm>
          <a:prstGeom prst="rect">
            <a:avLst/>
          </a:prstGeom>
          <a:noFill/>
          <a:ln>
            <a:noFill/>
          </a:ln>
          <a:effectLst>
            <a:outerShdw blurRad="200025" dist="47625" dir="8940000" algn="bl" rotWithShape="0">
              <a:srgbClr val="000000">
                <a:alpha val="29000"/>
              </a:srgbClr>
            </a:outerShdw>
          </a:effectLst>
        </p:spPr>
      </p:pic>
      <p:pic>
        <p:nvPicPr>
          <p:cNvPr id="6" name="Google Shape;244;p16"/>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5284015" y="1002082"/>
            <a:ext cx="1535911" cy="887830"/>
          </a:xfrm>
          <a:prstGeom prst="rect">
            <a:avLst/>
          </a:prstGeom>
          <a:noFill/>
          <a:ln>
            <a:noFill/>
          </a:ln>
          <a:effectLst>
            <a:outerShdw blurRad="200025" dist="47625" dir="5400000" algn="bl" rotWithShape="0">
              <a:srgbClr val="000000">
                <a:alpha val="29000"/>
              </a:srgbClr>
            </a:outerShdw>
          </a:effectLst>
        </p:spPr>
      </p:pic>
      <p:sp>
        <p:nvSpPr>
          <p:cNvPr id="7" name="Google Shape;245;p16"/>
          <p:cNvSpPr/>
          <p:nvPr/>
        </p:nvSpPr>
        <p:spPr>
          <a:xfrm>
            <a:off x="3425475" y="2320428"/>
            <a:ext cx="1613056" cy="690600"/>
          </a:xfrm>
          <a:prstGeom prst="rect">
            <a:avLst/>
          </a:prstGeom>
          <a:solidFill>
            <a:srgbClr val="EFEFE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BE" sz="1900" b="1"/>
              <a:t>bestaand </a:t>
            </a:r>
            <a:r>
              <a:rPr lang="nl-BE" sz="1900"/>
              <a:t>schuim </a:t>
            </a:r>
            <a:endParaRPr sz="1900"/>
          </a:p>
        </p:txBody>
      </p:sp>
      <p:sp>
        <p:nvSpPr>
          <p:cNvPr id="8" name="Google Shape;246;p16"/>
          <p:cNvSpPr/>
          <p:nvPr/>
        </p:nvSpPr>
        <p:spPr>
          <a:xfrm>
            <a:off x="3425475" y="3119728"/>
            <a:ext cx="1613056" cy="1778150"/>
          </a:xfrm>
          <a:prstGeom prst="rect">
            <a:avLst/>
          </a:prstGeom>
          <a:solidFill>
            <a:srgbClr val="EFEFE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BE" sz="1900" b="1"/>
              <a:t>nieuw</a:t>
            </a:r>
            <a:endParaRPr sz="1900" b="1"/>
          </a:p>
          <a:p>
            <a:pPr marL="0" lvl="0" indent="0" algn="ctr" rtl="0">
              <a:spcBef>
                <a:spcPts val="0"/>
              </a:spcBef>
              <a:spcAft>
                <a:spcPts val="0"/>
              </a:spcAft>
              <a:buNone/>
            </a:pPr>
            <a:r>
              <a:rPr lang="nl-BE" sz="1900"/>
              <a:t>FLUORVRIJ schuim</a:t>
            </a:r>
            <a:endParaRPr sz="1900"/>
          </a:p>
        </p:txBody>
      </p:sp>
      <p:sp>
        <p:nvSpPr>
          <p:cNvPr id="9" name="Google Shape;248;p16"/>
          <p:cNvSpPr/>
          <p:nvPr/>
        </p:nvSpPr>
        <p:spPr>
          <a:xfrm>
            <a:off x="257975" y="2320428"/>
            <a:ext cx="1536000" cy="2577450"/>
          </a:xfrm>
          <a:prstGeom prst="rect">
            <a:avLst/>
          </a:prstGeom>
          <a:solidFill>
            <a:srgbClr val="EFEFE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BE" sz="1900"/>
              <a:t>OEFEN- SCHUIM</a:t>
            </a:r>
            <a:endParaRPr sz="1900"/>
          </a:p>
        </p:txBody>
      </p:sp>
      <p:sp>
        <p:nvSpPr>
          <p:cNvPr id="10" name="Google Shape;249;p16"/>
          <p:cNvSpPr/>
          <p:nvPr/>
        </p:nvSpPr>
        <p:spPr>
          <a:xfrm>
            <a:off x="257975" y="1911540"/>
            <a:ext cx="1536000" cy="357600"/>
          </a:xfrm>
          <a:prstGeom prst="rect">
            <a:avLst/>
          </a:prstGeom>
          <a:solidFill>
            <a:srgbClr val="EA9999"/>
          </a:solidFill>
          <a:ln w="9525" cap="flat" cmpd="sng">
            <a:solidFill>
              <a:srgbClr val="EA9999"/>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nl-BE" sz="1200" b="1"/>
              <a:t>MIDDELEN VOOR OPLEIDING</a:t>
            </a:r>
            <a:endParaRPr sz="1200" b="1"/>
          </a:p>
        </p:txBody>
      </p:sp>
      <p:sp>
        <p:nvSpPr>
          <p:cNvPr id="11" name="Google Shape;250;p16"/>
          <p:cNvSpPr/>
          <p:nvPr/>
        </p:nvSpPr>
        <p:spPr>
          <a:xfrm>
            <a:off x="5283975" y="2320428"/>
            <a:ext cx="1536000" cy="1674200"/>
          </a:xfrm>
          <a:prstGeom prst="rect">
            <a:avLst/>
          </a:prstGeom>
          <a:solidFill>
            <a:srgbClr val="EFEFE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BE" sz="1900" b="1"/>
              <a:t>bestaand </a:t>
            </a:r>
            <a:r>
              <a:rPr lang="nl-BE" sz="1900"/>
              <a:t>schuim</a:t>
            </a:r>
            <a:endParaRPr sz="1900"/>
          </a:p>
        </p:txBody>
      </p:sp>
      <p:sp>
        <p:nvSpPr>
          <p:cNvPr id="12" name="Google Shape;251;p16"/>
          <p:cNvSpPr/>
          <p:nvPr/>
        </p:nvSpPr>
        <p:spPr>
          <a:xfrm>
            <a:off x="5283975" y="4097220"/>
            <a:ext cx="1536000" cy="800658"/>
          </a:xfrm>
          <a:prstGeom prst="rect">
            <a:avLst/>
          </a:prstGeom>
          <a:solidFill>
            <a:srgbClr val="EFEFEF"/>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BE" sz="1900" b="1"/>
              <a:t>nieuw</a:t>
            </a:r>
            <a:endParaRPr sz="1900" b="1"/>
          </a:p>
          <a:p>
            <a:pPr marL="0" lvl="0" indent="0" algn="ctr" rtl="0">
              <a:spcBef>
                <a:spcPts val="0"/>
              </a:spcBef>
              <a:spcAft>
                <a:spcPts val="0"/>
              </a:spcAft>
              <a:buNone/>
            </a:pPr>
            <a:r>
              <a:rPr lang="nl-BE" sz="1900"/>
              <a:t>FLUORVRIJ schuim</a:t>
            </a:r>
            <a:endParaRPr sz="1900"/>
          </a:p>
        </p:txBody>
      </p:sp>
      <p:sp>
        <p:nvSpPr>
          <p:cNvPr id="13" name="Google Shape;252;p16"/>
          <p:cNvSpPr/>
          <p:nvPr/>
        </p:nvSpPr>
        <p:spPr>
          <a:xfrm>
            <a:off x="2203975" y="3609153"/>
            <a:ext cx="811500" cy="821400"/>
          </a:xfrm>
          <a:prstGeom prst="ellipse">
            <a:avLst/>
          </a:prstGeom>
          <a:solidFill>
            <a:srgbClr val="000000"/>
          </a:solid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nl-BE" sz="1800" dirty="0">
                <a:solidFill>
                  <a:srgbClr val="FFFFFF"/>
                </a:solidFill>
              </a:rPr>
              <a:t>202...</a:t>
            </a:r>
            <a:endParaRPr sz="1800" dirty="0">
              <a:solidFill>
                <a:srgbClr val="FFFFFF"/>
              </a:solidFill>
            </a:endParaRPr>
          </a:p>
        </p:txBody>
      </p:sp>
      <p:sp>
        <p:nvSpPr>
          <p:cNvPr id="14" name="Google Shape;253;p16"/>
          <p:cNvSpPr/>
          <p:nvPr/>
        </p:nvSpPr>
        <p:spPr>
          <a:xfrm>
            <a:off x="2203975" y="2690128"/>
            <a:ext cx="811500" cy="821400"/>
          </a:xfrm>
          <a:prstGeom prst="ellipse">
            <a:avLst/>
          </a:prstGeom>
          <a:solidFill>
            <a:srgbClr val="000000"/>
          </a:solid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nl-BE">
                <a:solidFill>
                  <a:srgbClr val="FFFFFF"/>
                </a:solidFill>
              </a:rPr>
              <a:t>korte termijn</a:t>
            </a:r>
            <a:endParaRPr>
              <a:solidFill>
                <a:srgbClr val="FFFFFF"/>
              </a:solidFill>
            </a:endParaRPr>
          </a:p>
        </p:txBody>
      </p:sp>
      <p:sp>
        <p:nvSpPr>
          <p:cNvPr id="15" name="Google Shape;254;p16"/>
          <p:cNvSpPr/>
          <p:nvPr/>
        </p:nvSpPr>
        <p:spPr>
          <a:xfrm>
            <a:off x="2204000" y="1792178"/>
            <a:ext cx="811500" cy="821400"/>
          </a:xfrm>
          <a:prstGeom prst="ellipse">
            <a:avLst/>
          </a:prstGeom>
          <a:solidFill>
            <a:srgbClr val="000000"/>
          </a:solid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nl-BE" sz="1800">
                <a:solidFill>
                  <a:srgbClr val="FFFFFF"/>
                </a:solidFill>
              </a:rPr>
              <a:t>nu</a:t>
            </a:r>
            <a:endParaRPr sz="1800">
              <a:solidFill>
                <a:srgbClr val="FFFFFF"/>
              </a:solidFill>
            </a:endParaRPr>
          </a:p>
        </p:txBody>
      </p:sp>
      <p:sp>
        <p:nvSpPr>
          <p:cNvPr id="16" name="Google Shape;255;p16"/>
          <p:cNvSpPr/>
          <p:nvPr/>
        </p:nvSpPr>
        <p:spPr>
          <a:xfrm>
            <a:off x="6892900" y="3431831"/>
            <a:ext cx="138000" cy="1274700"/>
          </a:xfrm>
          <a:prstGeom prst="leftBrace">
            <a:avLst>
              <a:gd name="adj1" fmla="val 50000"/>
              <a:gd name="adj2" fmla="val 50000"/>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56;p16"/>
          <p:cNvSpPr/>
          <p:nvPr/>
        </p:nvSpPr>
        <p:spPr>
          <a:xfrm>
            <a:off x="3425525" y="1889922"/>
            <a:ext cx="1613006" cy="415200"/>
          </a:xfrm>
          <a:prstGeom prst="rect">
            <a:avLst/>
          </a:prstGeom>
          <a:solidFill>
            <a:srgbClr val="EA9999"/>
          </a:solidFill>
          <a:ln w="9525" cap="flat" cmpd="sng">
            <a:solidFill>
              <a:srgbClr val="EA9999"/>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nl-BE" sz="1200" b="1" dirty="0"/>
              <a:t>BASISMIDDELEN </a:t>
            </a:r>
            <a:r>
              <a:rPr lang="nl-BE" sz="1200" dirty="0"/>
              <a:t>EERSTE </a:t>
            </a:r>
            <a:r>
              <a:rPr lang="nl-BE" sz="1200" dirty="0" smtClean="0"/>
              <a:t>RESPONS</a:t>
            </a:r>
            <a:endParaRPr sz="1200" dirty="0"/>
          </a:p>
        </p:txBody>
      </p:sp>
      <p:sp>
        <p:nvSpPr>
          <p:cNvPr id="18" name="Google Shape;257;p16"/>
          <p:cNvSpPr/>
          <p:nvPr/>
        </p:nvSpPr>
        <p:spPr>
          <a:xfrm>
            <a:off x="5283975" y="1887190"/>
            <a:ext cx="1536000" cy="415200"/>
          </a:xfrm>
          <a:prstGeom prst="rect">
            <a:avLst/>
          </a:prstGeom>
          <a:solidFill>
            <a:srgbClr val="EA9999"/>
          </a:solidFill>
          <a:ln w="9525" cap="flat" cmpd="sng">
            <a:solidFill>
              <a:srgbClr val="EA9999"/>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nl-BE" sz="1200" b="1"/>
              <a:t>MIDDELEN VOOR GROTE BRANDEN</a:t>
            </a:r>
            <a:endParaRPr sz="1200" b="1"/>
          </a:p>
        </p:txBody>
      </p:sp>
      <p:pic>
        <p:nvPicPr>
          <p:cNvPr id="19" name="Google Shape;258;p16"/>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266125" y="996590"/>
            <a:ext cx="1536000" cy="898826"/>
          </a:xfrm>
          <a:prstGeom prst="rect">
            <a:avLst/>
          </a:prstGeom>
          <a:noFill/>
          <a:ln>
            <a:noFill/>
          </a:ln>
        </p:spPr>
      </p:pic>
      <p:sp>
        <p:nvSpPr>
          <p:cNvPr id="20" name="Google Shape;259;p16"/>
          <p:cNvSpPr/>
          <p:nvPr/>
        </p:nvSpPr>
        <p:spPr>
          <a:xfrm>
            <a:off x="257975" y="744796"/>
            <a:ext cx="1536000" cy="266400"/>
          </a:xfrm>
          <a:prstGeom prst="rect">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dirty="0">
                <a:solidFill>
                  <a:srgbClr val="FFFFFF"/>
                </a:solidFill>
              </a:rPr>
              <a:t>TRAINING</a:t>
            </a:r>
            <a:endParaRPr dirty="0">
              <a:solidFill>
                <a:srgbClr val="FFFFFF"/>
              </a:solidFill>
            </a:endParaRPr>
          </a:p>
        </p:txBody>
      </p:sp>
      <p:sp>
        <p:nvSpPr>
          <p:cNvPr id="21" name="Google Shape;260;p16"/>
          <p:cNvSpPr/>
          <p:nvPr/>
        </p:nvSpPr>
        <p:spPr>
          <a:xfrm>
            <a:off x="3417800" y="744796"/>
            <a:ext cx="3394500" cy="266400"/>
          </a:xfrm>
          <a:prstGeom prst="rect">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BE">
                <a:solidFill>
                  <a:srgbClr val="FFFFFF"/>
                </a:solidFill>
              </a:rPr>
              <a:t>OPERATIES</a:t>
            </a:r>
            <a:endParaRPr>
              <a:solidFill>
                <a:srgbClr val="FFFFFF"/>
              </a:solidFill>
            </a:endParaRPr>
          </a:p>
        </p:txBody>
      </p:sp>
      <p:sp>
        <p:nvSpPr>
          <p:cNvPr id="23" name="Google Shape;261;p16"/>
          <p:cNvSpPr txBox="1">
            <a:spLocks noGrp="1"/>
          </p:cNvSpPr>
          <p:nvPr>
            <p:ph type="body" idx="1"/>
          </p:nvPr>
        </p:nvSpPr>
        <p:spPr>
          <a:xfrm>
            <a:off x="7103825" y="3272272"/>
            <a:ext cx="2018925" cy="158501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BE" sz="1300" dirty="0"/>
              <a:t>omslagpunt </a:t>
            </a:r>
            <a:r>
              <a:rPr lang="nl-BE" sz="1300" dirty="0" err="1"/>
              <a:t>vnl</a:t>
            </a:r>
            <a:r>
              <a:rPr lang="nl-BE" sz="1300" dirty="0"/>
              <a:t> bepaald door beschikbaarheid van performant fluorvrij schuim dat geschikt is bevonden voor/bij de bestrijding van zeer grote branden</a:t>
            </a:r>
            <a:endParaRPr sz="1300" dirty="0"/>
          </a:p>
        </p:txBody>
      </p:sp>
      <p:pic>
        <p:nvPicPr>
          <p:cNvPr id="22" name="Google Shape;234;p15"/>
          <p:cNvPicPr preferRelativeResize="0"/>
          <p:nvPr/>
        </p:nvPicPr>
        <p:blipFill rotWithShape="1">
          <a:blip r:embed="rId6" cstate="email">
            <a:alphaModFix/>
            <a:extLst>
              <a:ext uri="{28A0092B-C50C-407E-A947-70E740481C1C}">
                <a14:useLocalDpi xmlns:a14="http://schemas.microsoft.com/office/drawing/2010/main"/>
              </a:ext>
            </a:extLst>
          </a:blip>
          <a:srcRect/>
          <a:stretch/>
        </p:blipFill>
        <p:spPr>
          <a:xfrm>
            <a:off x="6892900" y="1060826"/>
            <a:ext cx="2098700" cy="1208314"/>
          </a:xfrm>
          <a:prstGeom prst="rect">
            <a:avLst/>
          </a:prstGeom>
          <a:noFill/>
          <a:ln>
            <a:noFill/>
          </a:ln>
        </p:spPr>
      </p:pic>
    </p:spTree>
    <p:extLst>
      <p:ext uri="{BB962C8B-B14F-4D97-AF65-F5344CB8AC3E}">
        <p14:creationId xmlns:p14="http://schemas.microsoft.com/office/powerpoint/2010/main" val="1181368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6"/>
          <p:cNvSpPr txBox="1">
            <a:spLocks noGrp="1"/>
          </p:cNvSpPr>
          <p:nvPr>
            <p:ph type="sldNum" idx="12"/>
          </p:nvPr>
        </p:nvSpPr>
        <p:spPr>
          <a:xfrm>
            <a:off x="6858000" y="4623978"/>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BE"/>
              <a:t>8</a:t>
            </a:fld>
            <a:endParaRPr/>
          </a:p>
        </p:txBody>
      </p:sp>
      <p:sp>
        <p:nvSpPr>
          <p:cNvPr id="29" name="Google Shape;29;p6"/>
          <p:cNvSpPr txBox="1">
            <a:spLocks noGrp="1"/>
          </p:cNvSpPr>
          <p:nvPr>
            <p:ph type="ctrTitle"/>
          </p:nvPr>
        </p:nvSpPr>
        <p:spPr>
          <a:xfrm>
            <a:off x="257975" y="167200"/>
            <a:ext cx="7796700" cy="524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nl-BE" dirty="0" smtClean="0"/>
              <a:t>Op de brandweerposten</a:t>
            </a:r>
            <a:endParaRPr dirty="0"/>
          </a:p>
        </p:txBody>
      </p:sp>
      <p:sp>
        <p:nvSpPr>
          <p:cNvPr id="2" name="Tijdelijke aanduiding voor tekst 1"/>
          <p:cNvSpPr>
            <a:spLocks noGrp="1"/>
          </p:cNvSpPr>
          <p:nvPr>
            <p:ph type="body" idx="1"/>
          </p:nvPr>
        </p:nvSpPr>
        <p:spPr/>
        <p:txBody>
          <a:bodyPr/>
          <a:lstStyle/>
          <a:p>
            <a:r>
              <a:rPr lang="nl-BE" dirty="0"/>
              <a:t>Het verharde terrein op de site wekelijks nat kuisen.</a:t>
            </a:r>
            <a:br>
              <a:rPr lang="nl-BE" dirty="0"/>
            </a:br>
            <a:endParaRPr lang="nl-BE" dirty="0" smtClean="0"/>
          </a:p>
          <a:p>
            <a:r>
              <a:rPr lang="nl-BE" dirty="0" smtClean="0"/>
              <a:t>Goede hygiëne toepassen:</a:t>
            </a:r>
          </a:p>
          <a:p>
            <a:pPr lvl="1"/>
            <a:r>
              <a:rPr lang="nl-BE" dirty="0" smtClean="0"/>
              <a:t>Voor </a:t>
            </a:r>
            <a:r>
              <a:rPr lang="nl-BE" dirty="0"/>
              <a:t>uzelf: handen wassen, zeker voor de maaltijd.</a:t>
            </a:r>
          </a:p>
          <a:p>
            <a:pPr lvl="1"/>
            <a:r>
              <a:rPr lang="nl-BE" dirty="0"/>
              <a:t>In de </a:t>
            </a:r>
            <a:r>
              <a:rPr lang="nl-BE" dirty="0" err="1"/>
              <a:t>binnenomgeving</a:t>
            </a:r>
            <a:r>
              <a:rPr lang="nl-BE" dirty="0"/>
              <a:t> kuisen met nat.</a:t>
            </a:r>
            <a:br>
              <a:rPr lang="nl-BE" dirty="0"/>
            </a:br>
            <a:endParaRPr lang="nl-BE" dirty="0"/>
          </a:p>
          <a:p>
            <a:r>
              <a:rPr lang="nl-BE" dirty="0"/>
              <a:t>Verstuiving van braakliggende grond zo veel als mogelijk vermijden</a:t>
            </a:r>
            <a:r>
              <a:rPr lang="nl-BE" dirty="0" smtClean="0"/>
              <a:t>.</a:t>
            </a:r>
          </a:p>
          <a:p>
            <a:endParaRPr lang="nl-BE" dirty="0"/>
          </a:p>
          <a:p>
            <a:r>
              <a:rPr lang="nl-BE" dirty="0" smtClean="0"/>
              <a:t>Biomonitoring?</a:t>
            </a:r>
            <a:endParaRPr lang="nl-BE" dirty="0"/>
          </a:p>
        </p:txBody>
      </p:sp>
    </p:spTree>
    <p:extLst>
      <p:ext uri="{BB962C8B-B14F-4D97-AF65-F5344CB8AC3E}">
        <p14:creationId xmlns:p14="http://schemas.microsoft.com/office/powerpoint/2010/main" val="1815279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Google Shape;28;p6"/>
          <p:cNvSpPr txBox="1">
            <a:spLocks noGrp="1"/>
          </p:cNvSpPr>
          <p:nvPr>
            <p:ph type="sldNum" idx="12"/>
          </p:nvPr>
        </p:nvSpPr>
        <p:spPr>
          <a:xfrm>
            <a:off x="6858000" y="4623978"/>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nl-BE"/>
              <a:t>9</a:t>
            </a:fld>
            <a:endParaRPr/>
          </a:p>
        </p:txBody>
      </p:sp>
      <p:sp>
        <p:nvSpPr>
          <p:cNvPr id="29" name="Google Shape;29;p6"/>
          <p:cNvSpPr txBox="1">
            <a:spLocks noGrp="1"/>
          </p:cNvSpPr>
          <p:nvPr>
            <p:ph type="ctrTitle"/>
          </p:nvPr>
        </p:nvSpPr>
        <p:spPr>
          <a:xfrm>
            <a:off x="257975" y="167200"/>
            <a:ext cx="7796700" cy="524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nl-BE" dirty="0" smtClean="0"/>
              <a:t>Blusschuim: samengevat</a:t>
            </a:r>
            <a:endParaRPr dirty="0"/>
          </a:p>
        </p:txBody>
      </p:sp>
      <p:sp>
        <p:nvSpPr>
          <p:cNvPr id="2" name="Tijdelijke aanduiding voor tekst 1"/>
          <p:cNvSpPr>
            <a:spLocks noGrp="1"/>
          </p:cNvSpPr>
          <p:nvPr>
            <p:ph type="body" idx="1"/>
          </p:nvPr>
        </p:nvSpPr>
        <p:spPr/>
        <p:txBody>
          <a:bodyPr/>
          <a:lstStyle/>
          <a:p>
            <a:r>
              <a:rPr lang="nl-BE" dirty="0" smtClean="0"/>
              <a:t>Gebruik schuim alleen wanneer echt noodzakelijk</a:t>
            </a:r>
          </a:p>
          <a:p>
            <a:endParaRPr lang="nl-BE" dirty="0" smtClean="0"/>
          </a:p>
          <a:p>
            <a:r>
              <a:rPr lang="nl-BE" dirty="0" smtClean="0"/>
              <a:t>Overschakelen naar F-vrij blusschuim (bestek 2021)</a:t>
            </a:r>
          </a:p>
          <a:p>
            <a:endParaRPr lang="nl-BE" dirty="0" smtClean="0"/>
          </a:p>
          <a:p>
            <a:r>
              <a:rPr lang="nl-BE" dirty="0" smtClean="0"/>
              <a:t>Dragen van adembescherming, arbeidshygiëne ter plaatse na de interventie</a:t>
            </a:r>
          </a:p>
          <a:p>
            <a:endParaRPr lang="nl-BE" dirty="0" smtClean="0"/>
          </a:p>
          <a:p>
            <a:r>
              <a:rPr lang="nl-BE" dirty="0" smtClean="0"/>
              <a:t>Vervanging brandblussers</a:t>
            </a:r>
            <a:endParaRPr lang="nl-BE" dirty="0"/>
          </a:p>
        </p:txBody>
      </p:sp>
    </p:spTree>
    <p:extLst>
      <p:ext uri="{BB962C8B-B14F-4D97-AF65-F5344CB8AC3E}">
        <p14:creationId xmlns:p14="http://schemas.microsoft.com/office/powerpoint/2010/main" val="1735530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Sjabloon_powerpoint_BZ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3646</TotalTime>
  <Words>397</Words>
  <Application>Microsoft Office PowerPoint</Application>
  <PresentationFormat>Diavoorstelling (16:9)</PresentationFormat>
  <Paragraphs>118</Paragraphs>
  <Slides>9</Slides>
  <Notes>9</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Calibri</vt:lpstr>
      <vt:lpstr>Sjabloon_powerpoint_BZA</vt:lpstr>
      <vt:lpstr>Gebruik van fluorhoudend blusschuim door de brandweer</vt:lpstr>
      <vt:lpstr>Blusschuim: waarom en hoe?</vt:lpstr>
      <vt:lpstr>Blusschuim: wat?</vt:lpstr>
      <vt:lpstr>Blusschuim: problematiek PFAS</vt:lpstr>
      <vt:lpstr>Blusschuim: problematiek PFAS</vt:lpstr>
      <vt:lpstr>Blusschuim: evolutie</vt:lpstr>
      <vt:lpstr>Blusschuim: evolutie</vt:lpstr>
      <vt:lpstr>Op de brandweerposten</vt:lpstr>
      <vt:lpstr>Blusschuim: samengevat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Gebruik van fluorhoudend blusschuim door de brandweer</dc:title>
  <dc:creator>Kris De Bruyn</dc:creator>
  <cp:lastModifiedBy>Kris De Bruyn</cp:lastModifiedBy>
  <cp:revision>42</cp:revision>
  <dcterms:modified xsi:type="dcterms:W3CDTF">2022-04-22T15:23:27Z</dcterms:modified>
</cp:coreProperties>
</file>