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e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3" r:id="rId3"/>
    <p:sldMasterId id="2147483715" r:id="rId4"/>
    <p:sldMasterId id="2147483730" r:id="rId5"/>
  </p:sldMasterIdLst>
  <p:notesMasterIdLst>
    <p:notesMasterId r:id="rId37"/>
  </p:notesMasterIdLst>
  <p:sldIdLst>
    <p:sldId id="1219" r:id="rId6"/>
    <p:sldId id="1144" r:id="rId7"/>
    <p:sldId id="259" r:id="rId8"/>
    <p:sldId id="1221" r:id="rId9"/>
    <p:sldId id="1222" r:id="rId10"/>
    <p:sldId id="1102" r:id="rId11"/>
    <p:sldId id="1220" r:id="rId12"/>
    <p:sldId id="1090" r:id="rId13"/>
    <p:sldId id="1223" r:id="rId14"/>
    <p:sldId id="1066" r:id="rId15"/>
    <p:sldId id="1114" r:id="rId16"/>
    <p:sldId id="1115" r:id="rId17"/>
    <p:sldId id="1190" r:id="rId18"/>
    <p:sldId id="1213" r:id="rId19"/>
    <p:sldId id="1214" r:id="rId20"/>
    <p:sldId id="584" r:id="rId21"/>
    <p:sldId id="585" r:id="rId22"/>
    <p:sldId id="600" r:id="rId23"/>
    <p:sldId id="587" r:id="rId24"/>
    <p:sldId id="589" r:id="rId25"/>
    <p:sldId id="597" r:id="rId26"/>
    <p:sldId id="1217" r:id="rId27"/>
    <p:sldId id="260" r:id="rId28"/>
    <p:sldId id="312" r:id="rId29"/>
    <p:sldId id="1046" r:id="rId30"/>
    <p:sldId id="1215" r:id="rId31"/>
    <p:sldId id="443" r:id="rId32"/>
    <p:sldId id="441" r:id="rId33"/>
    <p:sldId id="311" r:id="rId34"/>
    <p:sldId id="270" r:id="rId35"/>
    <p:sldId id="1104"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CE864C3-5059-463C-B687-F32BA8475DB5}">
          <p14:sldIdLst>
            <p14:sldId id="1219"/>
            <p14:sldId id="1144"/>
            <p14:sldId id="259"/>
            <p14:sldId id="1221"/>
            <p14:sldId id="1222"/>
            <p14:sldId id="1102"/>
            <p14:sldId id="1220"/>
            <p14:sldId id="1090"/>
            <p14:sldId id="1223"/>
            <p14:sldId id="1066"/>
            <p14:sldId id="1114"/>
            <p14:sldId id="1115"/>
            <p14:sldId id="1190"/>
            <p14:sldId id="1213"/>
            <p14:sldId id="1214"/>
            <p14:sldId id="584"/>
            <p14:sldId id="585"/>
            <p14:sldId id="600"/>
            <p14:sldId id="587"/>
            <p14:sldId id="589"/>
            <p14:sldId id="597"/>
            <p14:sldId id="1217"/>
            <p14:sldId id="260"/>
            <p14:sldId id="312"/>
            <p14:sldId id="1046"/>
            <p14:sldId id="1215"/>
            <p14:sldId id="443"/>
            <p14:sldId id="441"/>
            <p14:sldId id="311"/>
            <p14:sldId id="270"/>
          </p14:sldIdLst>
        </p14:section>
        <p14:section name="Section sans titre" id="{79AA089A-E268-491B-B0B1-3B6FA5F2E7B0}">
          <p14:sldIdLst>
            <p14:sldId id="11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13" autoAdjust="0"/>
    <p:restoredTop sz="93333" autoAdjust="0"/>
  </p:normalViewPr>
  <p:slideViewPr>
    <p:cSldViewPr snapToGrid="0">
      <p:cViewPr varScale="1">
        <p:scale>
          <a:sx n="80" d="100"/>
          <a:sy n="80" d="100"/>
        </p:scale>
        <p:origin x="173" y="48"/>
      </p:cViewPr>
      <p:guideLst/>
    </p:cSldViewPr>
  </p:slideViewPr>
  <p:notesTextViewPr>
    <p:cViewPr>
      <p:scale>
        <a:sx n="1" d="1"/>
        <a:sy n="1" d="1"/>
      </p:scale>
      <p:origin x="0" y="0"/>
    </p:cViewPr>
  </p:notesTextViewPr>
  <p:sorterViewPr>
    <p:cViewPr>
      <p:scale>
        <a:sx n="100" d="100"/>
        <a:sy n="100" d="100"/>
      </p:scale>
      <p:origin x="0" y="-16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FF51F-16A5-48A6-8475-584C83AF8CAD}"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fr-BE"/>
        </a:p>
      </dgm:t>
    </dgm:pt>
    <dgm:pt modelId="{CB65A3D1-2185-4E26-8311-695B42687120}">
      <dgm:prSet phldrT="[Texte]"/>
      <dgm:spPr>
        <a:solidFill>
          <a:schemeClr val="accent3"/>
        </a:solidFill>
      </dgm:spPr>
      <dgm:t>
        <a:bodyPr/>
        <a:lstStyle/>
        <a:p>
          <a:r>
            <a:rPr lang="fr-BE" dirty="0"/>
            <a:t>Maladies métaboliques</a:t>
          </a:r>
        </a:p>
      </dgm:t>
    </dgm:pt>
    <dgm:pt modelId="{8D0012AC-7612-4C79-B3CB-24244964A7E1}" type="parTrans" cxnId="{6F9ABE67-D830-4FD4-A4B5-08F1B209267B}">
      <dgm:prSet/>
      <dgm:spPr/>
      <dgm:t>
        <a:bodyPr/>
        <a:lstStyle/>
        <a:p>
          <a:endParaRPr lang="fr-BE"/>
        </a:p>
      </dgm:t>
    </dgm:pt>
    <dgm:pt modelId="{7D8C5198-4A8B-40A4-B628-3F2045722C07}" type="sibTrans" cxnId="{6F9ABE67-D830-4FD4-A4B5-08F1B209267B}">
      <dgm:prSet/>
      <dgm:spPr/>
      <dgm:t>
        <a:bodyPr/>
        <a:lstStyle/>
        <a:p>
          <a:endParaRPr lang="fr-BE"/>
        </a:p>
      </dgm:t>
    </dgm:pt>
    <dgm:pt modelId="{63ADBA8F-813E-48A1-92E5-DB6E716E9674}">
      <dgm:prSet phldrT="[Texte]"/>
      <dgm:spPr>
        <a:solidFill>
          <a:srgbClr val="4BACC6"/>
        </a:solidFill>
      </dgm:spPr>
      <dgm:t>
        <a:bodyPr/>
        <a:lstStyle/>
        <a:p>
          <a:r>
            <a:rPr lang="fr-BE" dirty="0"/>
            <a:t>Diabète type 2</a:t>
          </a:r>
        </a:p>
      </dgm:t>
    </dgm:pt>
    <dgm:pt modelId="{5682A3B0-8AF4-4AD7-AEBB-EB0D33350E98}" type="parTrans" cxnId="{0DBF6F4C-1843-42DA-BFF1-AACF3E232306}">
      <dgm:prSet/>
      <dgm:spPr/>
      <dgm:t>
        <a:bodyPr/>
        <a:lstStyle/>
        <a:p>
          <a:endParaRPr lang="fr-BE"/>
        </a:p>
      </dgm:t>
    </dgm:pt>
    <dgm:pt modelId="{BEEA043E-EB5D-4E35-8EEA-9D51C6A001EE}" type="sibTrans" cxnId="{0DBF6F4C-1843-42DA-BFF1-AACF3E232306}">
      <dgm:prSet/>
      <dgm:spPr/>
      <dgm:t>
        <a:bodyPr/>
        <a:lstStyle/>
        <a:p>
          <a:endParaRPr lang="fr-BE"/>
        </a:p>
      </dgm:t>
    </dgm:pt>
    <dgm:pt modelId="{2361B1C2-2733-4960-A6F8-6675A630F908}">
      <dgm:prSet phldrT="[Texte]"/>
      <dgm:spPr/>
      <dgm:t>
        <a:bodyPr/>
        <a:lstStyle/>
        <a:p>
          <a:r>
            <a:rPr lang="fr-BE" dirty="0"/>
            <a:t>1995</a:t>
          </a:r>
        </a:p>
        <a:p>
          <a:r>
            <a:rPr lang="fr-BE" dirty="0"/>
            <a:t>30 millions de personnes diabétiques</a:t>
          </a:r>
        </a:p>
      </dgm:t>
    </dgm:pt>
    <dgm:pt modelId="{D085DA41-8777-4A33-B870-0CCD9E13176E}" type="parTrans" cxnId="{13677241-AF90-4E8A-8FE4-7B4BC9542912}">
      <dgm:prSet/>
      <dgm:spPr/>
      <dgm:t>
        <a:bodyPr/>
        <a:lstStyle/>
        <a:p>
          <a:endParaRPr lang="fr-BE"/>
        </a:p>
      </dgm:t>
    </dgm:pt>
    <dgm:pt modelId="{E94CCC15-AB8A-440F-AFC7-C7E50F6F7BF9}" type="sibTrans" cxnId="{13677241-AF90-4E8A-8FE4-7B4BC9542912}">
      <dgm:prSet/>
      <dgm:spPr/>
      <dgm:t>
        <a:bodyPr/>
        <a:lstStyle/>
        <a:p>
          <a:endParaRPr lang="fr-BE"/>
        </a:p>
      </dgm:t>
    </dgm:pt>
    <dgm:pt modelId="{4BB4B982-D96F-4DA3-B04D-8108FCE14AF0}">
      <dgm:prSet phldrT="[Texte]"/>
      <dgm:spPr/>
      <dgm:t>
        <a:bodyPr/>
        <a:lstStyle/>
        <a:p>
          <a:r>
            <a:rPr lang="fr-BE" dirty="0"/>
            <a:t>2013</a:t>
          </a:r>
        </a:p>
        <a:p>
          <a:r>
            <a:rPr lang="fr-BE" dirty="0"/>
            <a:t>347 millions de personnes diabétiques</a:t>
          </a:r>
        </a:p>
      </dgm:t>
    </dgm:pt>
    <dgm:pt modelId="{7012CFCE-F4F2-4A6B-ACC6-12764AE0F2D3}" type="parTrans" cxnId="{A1F0CCBB-C7D9-4BE7-948E-5A7B3A9D14E4}">
      <dgm:prSet/>
      <dgm:spPr/>
      <dgm:t>
        <a:bodyPr/>
        <a:lstStyle/>
        <a:p>
          <a:endParaRPr lang="fr-BE"/>
        </a:p>
      </dgm:t>
    </dgm:pt>
    <dgm:pt modelId="{58FC6B76-B4A4-4BC1-82E8-47F9477D2AF3}" type="sibTrans" cxnId="{A1F0CCBB-C7D9-4BE7-948E-5A7B3A9D14E4}">
      <dgm:prSet/>
      <dgm:spPr/>
      <dgm:t>
        <a:bodyPr/>
        <a:lstStyle/>
        <a:p>
          <a:endParaRPr lang="fr-BE"/>
        </a:p>
      </dgm:t>
    </dgm:pt>
    <dgm:pt modelId="{FD400DC3-FE05-4298-88DB-7FE42BE557B6}">
      <dgm:prSet phldrT="[Texte]"/>
      <dgm:spPr>
        <a:solidFill>
          <a:srgbClr val="4BACC6"/>
        </a:solidFill>
      </dgm:spPr>
      <dgm:t>
        <a:bodyPr/>
        <a:lstStyle/>
        <a:p>
          <a:r>
            <a:rPr lang="fr-BE" dirty="0"/>
            <a:t>Obésité infantile</a:t>
          </a:r>
        </a:p>
      </dgm:t>
    </dgm:pt>
    <dgm:pt modelId="{36B93165-A3DE-4EC8-9802-129875881891}" type="parTrans" cxnId="{52416295-3598-4D49-BF10-D889DF9A56BB}">
      <dgm:prSet/>
      <dgm:spPr/>
      <dgm:t>
        <a:bodyPr/>
        <a:lstStyle/>
        <a:p>
          <a:endParaRPr lang="fr-BE"/>
        </a:p>
      </dgm:t>
    </dgm:pt>
    <dgm:pt modelId="{F3B75E77-3AEB-4ECF-800F-0541D15E71BC}" type="sibTrans" cxnId="{52416295-3598-4D49-BF10-D889DF9A56BB}">
      <dgm:prSet/>
      <dgm:spPr/>
      <dgm:t>
        <a:bodyPr/>
        <a:lstStyle/>
        <a:p>
          <a:endParaRPr lang="fr-BE"/>
        </a:p>
      </dgm:t>
    </dgm:pt>
    <dgm:pt modelId="{4477D830-12C1-4FA4-BD54-636801D68E92}">
      <dgm:prSet phldrT="[Texte]"/>
      <dgm:spPr/>
      <dgm:t>
        <a:bodyPr/>
        <a:lstStyle/>
        <a:p>
          <a:r>
            <a:rPr lang="fr-BE" dirty="0"/>
            <a:t>En 15 ans, augmentation de 300%</a:t>
          </a:r>
        </a:p>
      </dgm:t>
    </dgm:pt>
    <dgm:pt modelId="{59824269-39A1-4077-B494-33509532FA4E}" type="parTrans" cxnId="{206B7BBA-A5BE-4DEA-8393-540B545D0A9A}">
      <dgm:prSet/>
      <dgm:spPr/>
      <dgm:t>
        <a:bodyPr/>
        <a:lstStyle/>
        <a:p>
          <a:endParaRPr lang="fr-BE"/>
        </a:p>
      </dgm:t>
    </dgm:pt>
    <dgm:pt modelId="{E79908E2-207D-4EE1-86E4-496A89332834}" type="sibTrans" cxnId="{206B7BBA-A5BE-4DEA-8393-540B545D0A9A}">
      <dgm:prSet/>
      <dgm:spPr/>
      <dgm:t>
        <a:bodyPr/>
        <a:lstStyle/>
        <a:p>
          <a:endParaRPr lang="fr-BE"/>
        </a:p>
      </dgm:t>
    </dgm:pt>
    <dgm:pt modelId="{94D789D0-FCCD-4120-A1FC-D2B4FA5B5D8C}">
      <dgm:prSet/>
      <dgm:spPr/>
      <dgm:t>
        <a:bodyPr/>
        <a:lstStyle/>
        <a:p>
          <a:r>
            <a:rPr lang="fr-BE" dirty="0"/>
            <a:t>Maladie chronique et neurochimique.</a:t>
          </a:r>
        </a:p>
        <a:p>
          <a:r>
            <a:rPr lang="fr-BE" dirty="0"/>
            <a:t>Des produits dérèglent relation faim / satiété</a:t>
          </a:r>
        </a:p>
      </dgm:t>
    </dgm:pt>
    <dgm:pt modelId="{FFE5287E-1D3C-47BA-9CB8-CD8C4135892E}" type="parTrans" cxnId="{05CC7C7A-9D9F-45B2-9E15-17E86743C870}">
      <dgm:prSet/>
      <dgm:spPr/>
      <dgm:t>
        <a:bodyPr/>
        <a:lstStyle/>
        <a:p>
          <a:endParaRPr lang="fr-BE"/>
        </a:p>
      </dgm:t>
    </dgm:pt>
    <dgm:pt modelId="{3C933EE6-EB1B-44D4-8728-CEA7487E187C}" type="sibTrans" cxnId="{05CC7C7A-9D9F-45B2-9E15-17E86743C870}">
      <dgm:prSet/>
      <dgm:spPr/>
      <dgm:t>
        <a:bodyPr/>
        <a:lstStyle/>
        <a:p>
          <a:endParaRPr lang="fr-BE"/>
        </a:p>
      </dgm:t>
    </dgm:pt>
    <dgm:pt modelId="{783EB0D8-6AA0-414F-B38F-C48E2DCAEC5F}" type="pres">
      <dgm:prSet presAssocID="{805FF51F-16A5-48A6-8475-584C83AF8CAD}" presName="Name0" presStyleCnt="0">
        <dgm:presLayoutVars>
          <dgm:chPref val="1"/>
          <dgm:dir/>
          <dgm:animOne val="branch"/>
          <dgm:animLvl val="lvl"/>
          <dgm:resizeHandles/>
        </dgm:presLayoutVars>
      </dgm:prSet>
      <dgm:spPr/>
    </dgm:pt>
    <dgm:pt modelId="{1A26CA02-E735-4159-A726-C84208D1AD21}" type="pres">
      <dgm:prSet presAssocID="{CB65A3D1-2185-4E26-8311-695B42687120}" presName="vertOne" presStyleCnt="0"/>
      <dgm:spPr/>
    </dgm:pt>
    <dgm:pt modelId="{502CE164-FC74-43E0-8EE9-C98C4C8A34E5}" type="pres">
      <dgm:prSet presAssocID="{CB65A3D1-2185-4E26-8311-695B42687120}" presName="txOne" presStyleLbl="node0" presStyleIdx="0" presStyleCnt="1" custScaleY="66537">
        <dgm:presLayoutVars>
          <dgm:chPref val="3"/>
        </dgm:presLayoutVars>
      </dgm:prSet>
      <dgm:spPr/>
    </dgm:pt>
    <dgm:pt modelId="{B600F872-386B-4C18-8F4C-8A8654229E02}" type="pres">
      <dgm:prSet presAssocID="{CB65A3D1-2185-4E26-8311-695B42687120}" presName="parTransOne" presStyleCnt="0"/>
      <dgm:spPr/>
    </dgm:pt>
    <dgm:pt modelId="{B35FC0E0-B570-412A-8BFB-52C204F510A3}" type="pres">
      <dgm:prSet presAssocID="{CB65A3D1-2185-4E26-8311-695B42687120}" presName="horzOne" presStyleCnt="0"/>
      <dgm:spPr/>
    </dgm:pt>
    <dgm:pt modelId="{488FC1A4-98F3-4198-8C20-B909E90F4CD2}" type="pres">
      <dgm:prSet presAssocID="{63ADBA8F-813E-48A1-92E5-DB6E716E9674}" presName="vertTwo" presStyleCnt="0"/>
      <dgm:spPr/>
    </dgm:pt>
    <dgm:pt modelId="{A8507896-91F6-4EF6-8BA9-505E88B7DEC7}" type="pres">
      <dgm:prSet presAssocID="{63ADBA8F-813E-48A1-92E5-DB6E716E9674}" presName="txTwo" presStyleLbl="node2" presStyleIdx="0" presStyleCnt="2" custScaleX="105076" custScaleY="44784" custLinFactNeighborX="-1165" custLinFactNeighborY="-70125">
        <dgm:presLayoutVars>
          <dgm:chPref val="3"/>
        </dgm:presLayoutVars>
      </dgm:prSet>
      <dgm:spPr/>
    </dgm:pt>
    <dgm:pt modelId="{07118CBD-3DE7-4CC2-9BE9-42E03E09F28B}" type="pres">
      <dgm:prSet presAssocID="{63ADBA8F-813E-48A1-92E5-DB6E716E9674}" presName="parTransTwo" presStyleCnt="0"/>
      <dgm:spPr/>
    </dgm:pt>
    <dgm:pt modelId="{8B47D157-C038-4BBE-91A7-FC452F27ACB5}" type="pres">
      <dgm:prSet presAssocID="{63ADBA8F-813E-48A1-92E5-DB6E716E9674}" presName="horzTwo" presStyleCnt="0"/>
      <dgm:spPr/>
    </dgm:pt>
    <dgm:pt modelId="{20847D45-2937-40F1-B744-4F1F7E964F07}" type="pres">
      <dgm:prSet presAssocID="{2361B1C2-2733-4960-A6F8-6675A630F908}" presName="vertThree" presStyleCnt="0"/>
      <dgm:spPr/>
    </dgm:pt>
    <dgm:pt modelId="{143073F5-68E4-4F88-B901-64C2022C4F33}" type="pres">
      <dgm:prSet presAssocID="{2361B1C2-2733-4960-A6F8-6675A630F908}" presName="txThree" presStyleLbl="node3" presStyleIdx="0" presStyleCnt="4" custScaleX="105120" custScaleY="127801" custLinFactNeighborX="-6908" custLinFactNeighborY="-10739">
        <dgm:presLayoutVars>
          <dgm:chPref val="3"/>
        </dgm:presLayoutVars>
      </dgm:prSet>
      <dgm:spPr/>
    </dgm:pt>
    <dgm:pt modelId="{4C1D285D-1AED-41DD-8BC8-6A3B998B572C}" type="pres">
      <dgm:prSet presAssocID="{2361B1C2-2733-4960-A6F8-6675A630F908}" presName="horzThree" presStyleCnt="0"/>
      <dgm:spPr/>
    </dgm:pt>
    <dgm:pt modelId="{64D6E0A6-7E74-4929-9E43-B8CFDF2FC9BB}" type="pres">
      <dgm:prSet presAssocID="{E94CCC15-AB8A-440F-AFC7-C7E50F6F7BF9}" presName="sibSpaceThree" presStyleCnt="0"/>
      <dgm:spPr/>
    </dgm:pt>
    <dgm:pt modelId="{1321A2B7-E7DC-428F-9246-A1AA5F62A717}" type="pres">
      <dgm:prSet presAssocID="{4BB4B982-D96F-4DA3-B04D-8108FCE14AF0}" presName="vertThree" presStyleCnt="0"/>
      <dgm:spPr/>
    </dgm:pt>
    <dgm:pt modelId="{D20FA78B-7428-46E9-9C71-EB35BB79554A}" type="pres">
      <dgm:prSet presAssocID="{4BB4B982-D96F-4DA3-B04D-8108FCE14AF0}" presName="txThree" presStyleLbl="node3" presStyleIdx="1" presStyleCnt="4" custScaleX="106324" custScaleY="127801" custLinFactNeighborX="-2696" custLinFactNeighborY="-10739">
        <dgm:presLayoutVars>
          <dgm:chPref val="3"/>
        </dgm:presLayoutVars>
      </dgm:prSet>
      <dgm:spPr/>
    </dgm:pt>
    <dgm:pt modelId="{7406AAA1-6B7C-4875-A22E-D09FB754351C}" type="pres">
      <dgm:prSet presAssocID="{4BB4B982-D96F-4DA3-B04D-8108FCE14AF0}" presName="horzThree" presStyleCnt="0"/>
      <dgm:spPr/>
    </dgm:pt>
    <dgm:pt modelId="{2728375E-4FB0-4769-A2D0-11E5DF5F424A}" type="pres">
      <dgm:prSet presAssocID="{BEEA043E-EB5D-4E35-8EEA-9D51C6A001EE}" presName="sibSpaceTwo" presStyleCnt="0"/>
      <dgm:spPr/>
    </dgm:pt>
    <dgm:pt modelId="{2FDD8A10-E469-4FEA-AE76-5C1607C715CC}" type="pres">
      <dgm:prSet presAssocID="{FD400DC3-FE05-4298-88DB-7FE42BE557B6}" presName="vertTwo" presStyleCnt="0"/>
      <dgm:spPr/>
    </dgm:pt>
    <dgm:pt modelId="{CE4BC06B-B201-410E-8E8D-07D35448D8E5}" type="pres">
      <dgm:prSet presAssocID="{FD400DC3-FE05-4298-88DB-7FE42BE557B6}" presName="txTwo" presStyleLbl="node2" presStyleIdx="1" presStyleCnt="2" custScaleX="112614" custScaleY="44630" custLinFactNeighborX="-1748" custLinFactNeighborY="-53439">
        <dgm:presLayoutVars>
          <dgm:chPref val="3"/>
        </dgm:presLayoutVars>
      </dgm:prSet>
      <dgm:spPr/>
    </dgm:pt>
    <dgm:pt modelId="{8A494D51-BE1C-4DE5-9B0F-EE23BA8A10F4}" type="pres">
      <dgm:prSet presAssocID="{FD400DC3-FE05-4298-88DB-7FE42BE557B6}" presName="parTransTwo" presStyleCnt="0"/>
      <dgm:spPr/>
    </dgm:pt>
    <dgm:pt modelId="{751E9E06-D4DE-4B77-B64B-2A8EAC6EEFB2}" type="pres">
      <dgm:prSet presAssocID="{FD400DC3-FE05-4298-88DB-7FE42BE557B6}" presName="horzTwo" presStyleCnt="0"/>
      <dgm:spPr/>
    </dgm:pt>
    <dgm:pt modelId="{6BB0BC4B-9BE6-42D7-841E-9CEA6FC0CD82}" type="pres">
      <dgm:prSet presAssocID="{94D789D0-FCCD-4120-A1FC-D2B4FA5B5D8C}" presName="vertThree" presStyleCnt="0"/>
      <dgm:spPr/>
    </dgm:pt>
    <dgm:pt modelId="{A4ACD9CD-3F5C-40E0-87A5-6D8ACCDE47AA}" type="pres">
      <dgm:prSet presAssocID="{94D789D0-FCCD-4120-A1FC-D2B4FA5B5D8C}" presName="txThree" presStyleLbl="node3" presStyleIdx="2" presStyleCnt="4" custScaleX="105092" custScaleY="127846" custLinFactNeighborX="1561" custLinFactNeighborY="-10640">
        <dgm:presLayoutVars>
          <dgm:chPref val="3"/>
        </dgm:presLayoutVars>
      </dgm:prSet>
      <dgm:spPr/>
    </dgm:pt>
    <dgm:pt modelId="{FAD34488-F43B-4177-AA1B-91E45D6F3460}" type="pres">
      <dgm:prSet presAssocID="{94D789D0-FCCD-4120-A1FC-D2B4FA5B5D8C}" presName="horzThree" presStyleCnt="0"/>
      <dgm:spPr/>
    </dgm:pt>
    <dgm:pt modelId="{283A139F-A21C-4B1E-ABE4-3151E381982B}" type="pres">
      <dgm:prSet presAssocID="{3C933EE6-EB1B-44D4-8728-CEA7487E187C}" presName="sibSpaceThree" presStyleCnt="0"/>
      <dgm:spPr/>
    </dgm:pt>
    <dgm:pt modelId="{D151C556-802B-41BA-8C63-3ED061C003D1}" type="pres">
      <dgm:prSet presAssocID="{4477D830-12C1-4FA4-BD54-636801D68E92}" presName="vertThree" presStyleCnt="0"/>
      <dgm:spPr/>
    </dgm:pt>
    <dgm:pt modelId="{7F3F863F-5AC1-44A1-A064-1D46F8EC133E}" type="pres">
      <dgm:prSet presAssocID="{4477D830-12C1-4FA4-BD54-636801D68E92}" presName="txThree" presStyleLbl="node3" presStyleIdx="3" presStyleCnt="4" custScaleX="104387" custScaleY="127484" custLinFactNeighborX="8494" custLinFactNeighborY="-10585">
        <dgm:presLayoutVars>
          <dgm:chPref val="3"/>
        </dgm:presLayoutVars>
      </dgm:prSet>
      <dgm:spPr/>
    </dgm:pt>
    <dgm:pt modelId="{923A210F-FADB-480C-AC69-9469415AA57B}" type="pres">
      <dgm:prSet presAssocID="{4477D830-12C1-4FA4-BD54-636801D68E92}" presName="horzThree" presStyleCnt="0"/>
      <dgm:spPr/>
    </dgm:pt>
  </dgm:ptLst>
  <dgm:cxnLst>
    <dgm:cxn modelId="{69B92D20-AD52-4FB3-A6BB-BA7C1621A597}" type="presOf" srcId="{4BB4B982-D96F-4DA3-B04D-8108FCE14AF0}" destId="{D20FA78B-7428-46E9-9C71-EB35BB79554A}" srcOrd="0" destOrd="0" presId="urn:microsoft.com/office/officeart/2005/8/layout/hierarchy4"/>
    <dgm:cxn modelId="{3B9A9A21-C550-4528-8E91-A7E42143B036}" type="presOf" srcId="{63ADBA8F-813E-48A1-92E5-DB6E716E9674}" destId="{A8507896-91F6-4EF6-8BA9-505E88B7DEC7}" srcOrd="0" destOrd="0" presId="urn:microsoft.com/office/officeart/2005/8/layout/hierarchy4"/>
    <dgm:cxn modelId="{13677241-AF90-4E8A-8FE4-7B4BC9542912}" srcId="{63ADBA8F-813E-48A1-92E5-DB6E716E9674}" destId="{2361B1C2-2733-4960-A6F8-6675A630F908}" srcOrd="0" destOrd="0" parTransId="{D085DA41-8777-4A33-B870-0CCD9E13176E}" sibTransId="{E94CCC15-AB8A-440F-AFC7-C7E50F6F7BF9}"/>
    <dgm:cxn modelId="{6F9ABE67-D830-4FD4-A4B5-08F1B209267B}" srcId="{805FF51F-16A5-48A6-8475-584C83AF8CAD}" destId="{CB65A3D1-2185-4E26-8311-695B42687120}" srcOrd="0" destOrd="0" parTransId="{8D0012AC-7612-4C79-B3CB-24244964A7E1}" sibTransId="{7D8C5198-4A8B-40A4-B628-3F2045722C07}"/>
    <dgm:cxn modelId="{E1733949-BC1A-43B2-A882-BA35A56454A5}" type="presOf" srcId="{94D789D0-FCCD-4120-A1FC-D2B4FA5B5D8C}" destId="{A4ACD9CD-3F5C-40E0-87A5-6D8ACCDE47AA}" srcOrd="0" destOrd="0" presId="urn:microsoft.com/office/officeart/2005/8/layout/hierarchy4"/>
    <dgm:cxn modelId="{0DBF6F4C-1843-42DA-BFF1-AACF3E232306}" srcId="{CB65A3D1-2185-4E26-8311-695B42687120}" destId="{63ADBA8F-813E-48A1-92E5-DB6E716E9674}" srcOrd="0" destOrd="0" parTransId="{5682A3B0-8AF4-4AD7-AEBB-EB0D33350E98}" sibTransId="{BEEA043E-EB5D-4E35-8EEA-9D51C6A001EE}"/>
    <dgm:cxn modelId="{D353A275-7A13-480E-AC9F-461BD4739638}" type="presOf" srcId="{CB65A3D1-2185-4E26-8311-695B42687120}" destId="{502CE164-FC74-43E0-8EE9-C98C4C8A34E5}" srcOrd="0" destOrd="0" presId="urn:microsoft.com/office/officeart/2005/8/layout/hierarchy4"/>
    <dgm:cxn modelId="{0A02265A-CEF1-4446-8764-4786F3A82366}" type="presOf" srcId="{FD400DC3-FE05-4298-88DB-7FE42BE557B6}" destId="{CE4BC06B-B201-410E-8E8D-07D35448D8E5}" srcOrd="0" destOrd="0" presId="urn:microsoft.com/office/officeart/2005/8/layout/hierarchy4"/>
    <dgm:cxn modelId="{05CC7C7A-9D9F-45B2-9E15-17E86743C870}" srcId="{FD400DC3-FE05-4298-88DB-7FE42BE557B6}" destId="{94D789D0-FCCD-4120-A1FC-D2B4FA5B5D8C}" srcOrd="0" destOrd="0" parTransId="{FFE5287E-1D3C-47BA-9CB8-CD8C4135892E}" sibTransId="{3C933EE6-EB1B-44D4-8728-CEA7487E187C}"/>
    <dgm:cxn modelId="{F7CC448C-E8B6-400F-BD79-D494C97D5A6F}" type="presOf" srcId="{805FF51F-16A5-48A6-8475-584C83AF8CAD}" destId="{783EB0D8-6AA0-414F-B38F-C48E2DCAEC5F}" srcOrd="0" destOrd="0" presId="urn:microsoft.com/office/officeart/2005/8/layout/hierarchy4"/>
    <dgm:cxn modelId="{52416295-3598-4D49-BF10-D889DF9A56BB}" srcId="{CB65A3D1-2185-4E26-8311-695B42687120}" destId="{FD400DC3-FE05-4298-88DB-7FE42BE557B6}" srcOrd="1" destOrd="0" parTransId="{36B93165-A3DE-4EC8-9802-129875881891}" sibTransId="{F3B75E77-3AEB-4ECF-800F-0541D15E71BC}"/>
    <dgm:cxn modelId="{206B7BBA-A5BE-4DEA-8393-540B545D0A9A}" srcId="{FD400DC3-FE05-4298-88DB-7FE42BE557B6}" destId="{4477D830-12C1-4FA4-BD54-636801D68E92}" srcOrd="1" destOrd="0" parTransId="{59824269-39A1-4077-B494-33509532FA4E}" sibTransId="{E79908E2-207D-4EE1-86E4-496A89332834}"/>
    <dgm:cxn modelId="{A1F0CCBB-C7D9-4BE7-948E-5A7B3A9D14E4}" srcId="{63ADBA8F-813E-48A1-92E5-DB6E716E9674}" destId="{4BB4B982-D96F-4DA3-B04D-8108FCE14AF0}" srcOrd="1" destOrd="0" parTransId="{7012CFCE-F4F2-4A6B-ACC6-12764AE0F2D3}" sibTransId="{58FC6B76-B4A4-4BC1-82E8-47F9477D2AF3}"/>
    <dgm:cxn modelId="{884326CE-149B-4C35-9B42-D53505E9462C}" type="presOf" srcId="{2361B1C2-2733-4960-A6F8-6675A630F908}" destId="{143073F5-68E4-4F88-B901-64C2022C4F33}" srcOrd="0" destOrd="0" presId="urn:microsoft.com/office/officeart/2005/8/layout/hierarchy4"/>
    <dgm:cxn modelId="{FB46C6D1-70F2-4479-B294-290DD97B0095}" type="presOf" srcId="{4477D830-12C1-4FA4-BD54-636801D68E92}" destId="{7F3F863F-5AC1-44A1-A064-1D46F8EC133E}" srcOrd="0" destOrd="0" presId="urn:microsoft.com/office/officeart/2005/8/layout/hierarchy4"/>
    <dgm:cxn modelId="{478EB02C-BA90-49A3-8FB6-0030289F6BBE}" type="presParOf" srcId="{783EB0D8-6AA0-414F-B38F-C48E2DCAEC5F}" destId="{1A26CA02-E735-4159-A726-C84208D1AD21}" srcOrd="0" destOrd="0" presId="urn:microsoft.com/office/officeart/2005/8/layout/hierarchy4"/>
    <dgm:cxn modelId="{60D51342-55CF-4DC0-8899-CBE4680B47F6}" type="presParOf" srcId="{1A26CA02-E735-4159-A726-C84208D1AD21}" destId="{502CE164-FC74-43E0-8EE9-C98C4C8A34E5}" srcOrd="0" destOrd="0" presId="urn:microsoft.com/office/officeart/2005/8/layout/hierarchy4"/>
    <dgm:cxn modelId="{BA2974AB-9728-403C-ABB4-91307A9E419B}" type="presParOf" srcId="{1A26CA02-E735-4159-A726-C84208D1AD21}" destId="{B600F872-386B-4C18-8F4C-8A8654229E02}" srcOrd="1" destOrd="0" presId="urn:microsoft.com/office/officeart/2005/8/layout/hierarchy4"/>
    <dgm:cxn modelId="{D08203A3-4812-4E98-8023-CF22312ED780}" type="presParOf" srcId="{1A26CA02-E735-4159-A726-C84208D1AD21}" destId="{B35FC0E0-B570-412A-8BFB-52C204F510A3}" srcOrd="2" destOrd="0" presId="urn:microsoft.com/office/officeart/2005/8/layout/hierarchy4"/>
    <dgm:cxn modelId="{497F84C1-8345-49DD-ABA4-13A49B3B9288}" type="presParOf" srcId="{B35FC0E0-B570-412A-8BFB-52C204F510A3}" destId="{488FC1A4-98F3-4198-8C20-B909E90F4CD2}" srcOrd="0" destOrd="0" presId="urn:microsoft.com/office/officeart/2005/8/layout/hierarchy4"/>
    <dgm:cxn modelId="{EB2D3241-F150-443A-84CE-93AB9F2E9ECC}" type="presParOf" srcId="{488FC1A4-98F3-4198-8C20-B909E90F4CD2}" destId="{A8507896-91F6-4EF6-8BA9-505E88B7DEC7}" srcOrd="0" destOrd="0" presId="urn:microsoft.com/office/officeart/2005/8/layout/hierarchy4"/>
    <dgm:cxn modelId="{767059C6-DA71-405D-A656-8D226BC8259D}" type="presParOf" srcId="{488FC1A4-98F3-4198-8C20-B909E90F4CD2}" destId="{07118CBD-3DE7-4CC2-9BE9-42E03E09F28B}" srcOrd="1" destOrd="0" presId="urn:microsoft.com/office/officeart/2005/8/layout/hierarchy4"/>
    <dgm:cxn modelId="{54AD9EE6-305D-4878-BE5D-60981018164D}" type="presParOf" srcId="{488FC1A4-98F3-4198-8C20-B909E90F4CD2}" destId="{8B47D157-C038-4BBE-91A7-FC452F27ACB5}" srcOrd="2" destOrd="0" presId="urn:microsoft.com/office/officeart/2005/8/layout/hierarchy4"/>
    <dgm:cxn modelId="{D01C1AEF-2937-4129-9C4C-F0B111A5BD03}" type="presParOf" srcId="{8B47D157-C038-4BBE-91A7-FC452F27ACB5}" destId="{20847D45-2937-40F1-B744-4F1F7E964F07}" srcOrd="0" destOrd="0" presId="urn:microsoft.com/office/officeart/2005/8/layout/hierarchy4"/>
    <dgm:cxn modelId="{99652FA5-B8D2-4997-A0DA-8022B59B50DE}" type="presParOf" srcId="{20847D45-2937-40F1-B744-4F1F7E964F07}" destId="{143073F5-68E4-4F88-B901-64C2022C4F33}" srcOrd="0" destOrd="0" presId="urn:microsoft.com/office/officeart/2005/8/layout/hierarchy4"/>
    <dgm:cxn modelId="{B80F2796-496F-4A78-BDBA-68CC4142E197}" type="presParOf" srcId="{20847D45-2937-40F1-B744-4F1F7E964F07}" destId="{4C1D285D-1AED-41DD-8BC8-6A3B998B572C}" srcOrd="1" destOrd="0" presId="urn:microsoft.com/office/officeart/2005/8/layout/hierarchy4"/>
    <dgm:cxn modelId="{0EC991FD-A6F4-417E-9824-831A73A4875F}" type="presParOf" srcId="{8B47D157-C038-4BBE-91A7-FC452F27ACB5}" destId="{64D6E0A6-7E74-4929-9E43-B8CFDF2FC9BB}" srcOrd="1" destOrd="0" presId="urn:microsoft.com/office/officeart/2005/8/layout/hierarchy4"/>
    <dgm:cxn modelId="{DEF4F288-F61D-42F0-A6F5-F922888F824F}" type="presParOf" srcId="{8B47D157-C038-4BBE-91A7-FC452F27ACB5}" destId="{1321A2B7-E7DC-428F-9246-A1AA5F62A717}" srcOrd="2" destOrd="0" presId="urn:microsoft.com/office/officeart/2005/8/layout/hierarchy4"/>
    <dgm:cxn modelId="{3D2A210B-9CF2-45EF-96A3-F6716ACC0AE7}" type="presParOf" srcId="{1321A2B7-E7DC-428F-9246-A1AA5F62A717}" destId="{D20FA78B-7428-46E9-9C71-EB35BB79554A}" srcOrd="0" destOrd="0" presId="urn:microsoft.com/office/officeart/2005/8/layout/hierarchy4"/>
    <dgm:cxn modelId="{D44C0CAC-7EE6-4D77-88A9-953FF17AE809}" type="presParOf" srcId="{1321A2B7-E7DC-428F-9246-A1AA5F62A717}" destId="{7406AAA1-6B7C-4875-A22E-D09FB754351C}" srcOrd="1" destOrd="0" presId="urn:microsoft.com/office/officeart/2005/8/layout/hierarchy4"/>
    <dgm:cxn modelId="{D99517CB-F6AB-447F-8735-F5B5AA755183}" type="presParOf" srcId="{B35FC0E0-B570-412A-8BFB-52C204F510A3}" destId="{2728375E-4FB0-4769-A2D0-11E5DF5F424A}" srcOrd="1" destOrd="0" presId="urn:microsoft.com/office/officeart/2005/8/layout/hierarchy4"/>
    <dgm:cxn modelId="{7059BA78-0EA1-4254-B815-20615D2C9B83}" type="presParOf" srcId="{B35FC0E0-B570-412A-8BFB-52C204F510A3}" destId="{2FDD8A10-E469-4FEA-AE76-5C1607C715CC}" srcOrd="2" destOrd="0" presId="urn:microsoft.com/office/officeart/2005/8/layout/hierarchy4"/>
    <dgm:cxn modelId="{EADB2D50-75ED-47C7-B7C0-763B826B831E}" type="presParOf" srcId="{2FDD8A10-E469-4FEA-AE76-5C1607C715CC}" destId="{CE4BC06B-B201-410E-8E8D-07D35448D8E5}" srcOrd="0" destOrd="0" presId="urn:microsoft.com/office/officeart/2005/8/layout/hierarchy4"/>
    <dgm:cxn modelId="{9132B51E-3016-49F2-892F-94C430C41E73}" type="presParOf" srcId="{2FDD8A10-E469-4FEA-AE76-5C1607C715CC}" destId="{8A494D51-BE1C-4DE5-9B0F-EE23BA8A10F4}" srcOrd="1" destOrd="0" presId="urn:microsoft.com/office/officeart/2005/8/layout/hierarchy4"/>
    <dgm:cxn modelId="{E3D735C1-763B-4FC3-ADF9-15F81FAB2A9E}" type="presParOf" srcId="{2FDD8A10-E469-4FEA-AE76-5C1607C715CC}" destId="{751E9E06-D4DE-4B77-B64B-2A8EAC6EEFB2}" srcOrd="2" destOrd="0" presId="urn:microsoft.com/office/officeart/2005/8/layout/hierarchy4"/>
    <dgm:cxn modelId="{EB8C27EB-F222-42D4-A42B-F7A24C5E771F}" type="presParOf" srcId="{751E9E06-D4DE-4B77-B64B-2A8EAC6EEFB2}" destId="{6BB0BC4B-9BE6-42D7-841E-9CEA6FC0CD82}" srcOrd="0" destOrd="0" presId="urn:microsoft.com/office/officeart/2005/8/layout/hierarchy4"/>
    <dgm:cxn modelId="{B8410AC7-A302-4626-8BBD-C7FB10FAE781}" type="presParOf" srcId="{6BB0BC4B-9BE6-42D7-841E-9CEA6FC0CD82}" destId="{A4ACD9CD-3F5C-40E0-87A5-6D8ACCDE47AA}" srcOrd="0" destOrd="0" presId="urn:microsoft.com/office/officeart/2005/8/layout/hierarchy4"/>
    <dgm:cxn modelId="{D3E533C8-0C97-427F-9FAD-E97E05F269B5}" type="presParOf" srcId="{6BB0BC4B-9BE6-42D7-841E-9CEA6FC0CD82}" destId="{FAD34488-F43B-4177-AA1B-91E45D6F3460}" srcOrd="1" destOrd="0" presId="urn:microsoft.com/office/officeart/2005/8/layout/hierarchy4"/>
    <dgm:cxn modelId="{F0E0A504-A14D-42AF-9486-3EAC00A26201}" type="presParOf" srcId="{751E9E06-D4DE-4B77-B64B-2A8EAC6EEFB2}" destId="{283A139F-A21C-4B1E-ABE4-3151E381982B}" srcOrd="1" destOrd="0" presId="urn:microsoft.com/office/officeart/2005/8/layout/hierarchy4"/>
    <dgm:cxn modelId="{31F06186-B476-4EDD-8D8F-68BC855929E2}" type="presParOf" srcId="{751E9E06-D4DE-4B77-B64B-2A8EAC6EEFB2}" destId="{D151C556-802B-41BA-8C63-3ED061C003D1}" srcOrd="2" destOrd="0" presId="urn:microsoft.com/office/officeart/2005/8/layout/hierarchy4"/>
    <dgm:cxn modelId="{2F5A3C8D-8522-4382-BB43-80F0F593133A}" type="presParOf" srcId="{D151C556-802B-41BA-8C63-3ED061C003D1}" destId="{7F3F863F-5AC1-44A1-A064-1D46F8EC133E}" srcOrd="0" destOrd="0" presId="urn:microsoft.com/office/officeart/2005/8/layout/hierarchy4"/>
    <dgm:cxn modelId="{BFC611F1-BFDA-4CC2-8EC7-38AEB4D698F3}" type="presParOf" srcId="{D151C556-802B-41BA-8C63-3ED061C003D1}" destId="{923A210F-FADB-480C-AC69-9469415AA5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5FF51F-16A5-48A6-8475-584C83AF8CAD}"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fr-BE"/>
        </a:p>
      </dgm:t>
    </dgm:pt>
    <dgm:pt modelId="{CB65A3D1-2185-4E26-8311-695B42687120}">
      <dgm:prSet phldrT="[Texte]"/>
      <dgm:spPr>
        <a:solidFill>
          <a:srgbClr val="8064A2"/>
        </a:solidFill>
      </dgm:spPr>
      <dgm:t>
        <a:bodyPr/>
        <a:lstStyle/>
        <a:p>
          <a:r>
            <a:rPr lang="fr-FR" dirty="0"/>
            <a:t>Sphère génitale</a:t>
          </a:r>
          <a:endParaRPr lang="fr-BE" dirty="0"/>
        </a:p>
      </dgm:t>
    </dgm:pt>
    <dgm:pt modelId="{8D0012AC-7612-4C79-B3CB-24244964A7E1}" type="parTrans" cxnId="{6F9ABE67-D830-4FD4-A4B5-08F1B209267B}">
      <dgm:prSet/>
      <dgm:spPr/>
      <dgm:t>
        <a:bodyPr/>
        <a:lstStyle/>
        <a:p>
          <a:endParaRPr lang="fr-BE"/>
        </a:p>
      </dgm:t>
    </dgm:pt>
    <dgm:pt modelId="{7D8C5198-4A8B-40A4-B628-3F2045722C07}" type="sibTrans" cxnId="{6F9ABE67-D830-4FD4-A4B5-08F1B209267B}">
      <dgm:prSet/>
      <dgm:spPr/>
      <dgm:t>
        <a:bodyPr/>
        <a:lstStyle/>
        <a:p>
          <a:endParaRPr lang="fr-BE"/>
        </a:p>
      </dgm:t>
    </dgm:pt>
    <dgm:pt modelId="{63ADBA8F-813E-48A1-92E5-DB6E716E9674}">
      <dgm:prSet phldrT="[Texte]"/>
      <dgm:spPr>
        <a:solidFill>
          <a:schemeClr val="accent3"/>
        </a:solidFill>
      </dgm:spPr>
      <dgm:t>
        <a:bodyPr/>
        <a:lstStyle/>
        <a:p>
          <a:r>
            <a:rPr lang="fr-FR" dirty="0"/>
            <a:t>Cancer</a:t>
          </a:r>
          <a:endParaRPr lang="fr-BE" dirty="0"/>
        </a:p>
      </dgm:t>
    </dgm:pt>
    <dgm:pt modelId="{5682A3B0-8AF4-4AD7-AEBB-EB0D33350E98}" type="parTrans" cxnId="{0DBF6F4C-1843-42DA-BFF1-AACF3E232306}">
      <dgm:prSet/>
      <dgm:spPr/>
      <dgm:t>
        <a:bodyPr/>
        <a:lstStyle/>
        <a:p>
          <a:endParaRPr lang="fr-BE"/>
        </a:p>
      </dgm:t>
    </dgm:pt>
    <dgm:pt modelId="{BEEA043E-EB5D-4E35-8EEA-9D51C6A001EE}" type="sibTrans" cxnId="{0DBF6F4C-1843-42DA-BFF1-AACF3E232306}">
      <dgm:prSet/>
      <dgm:spPr/>
      <dgm:t>
        <a:bodyPr/>
        <a:lstStyle/>
        <a:p>
          <a:endParaRPr lang="fr-BE"/>
        </a:p>
      </dgm:t>
    </dgm:pt>
    <dgm:pt modelId="{2361B1C2-2733-4960-A6F8-6675A630F908}">
      <dgm:prSet phldrT="[Texte]"/>
      <dgm:spPr>
        <a:solidFill>
          <a:srgbClr val="4BACC6"/>
        </a:solidFill>
      </dgm:spPr>
      <dgm:t>
        <a:bodyPr/>
        <a:lstStyle/>
        <a:p>
          <a:r>
            <a:rPr lang="fr-BE" dirty="0"/>
            <a:t>En 15 ans,</a:t>
          </a:r>
        </a:p>
        <a:p>
          <a:r>
            <a:rPr lang="fr-BE" dirty="0"/>
            <a:t>Augmentation de 100% des nouveaux cas (seins, prostate, testicules)</a:t>
          </a:r>
        </a:p>
      </dgm:t>
    </dgm:pt>
    <dgm:pt modelId="{D085DA41-8777-4A33-B870-0CCD9E13176E}" type="parTrans" cxnId="{13677241-AF90-4E8A-8FE4-7B4BC9542912}">
      <dgm:prSet/>
      <dgm:spPr/>
      <dgm:t>
        <a:bodyPr/>
        <a:lstStyle/>
        <a:p>
          <a:endParaRPr lang="fr-BE"/>
        </a:p>
      </dgm:t>
    </dgm:pt>
    <dgm:pt modelId="{E94CCC15-AB8A-440F-AFC7-C7E50F6F7BF9}" type="sibTrans" cxnId="{13677241-AF90-4E8A-8FE4-7B4BC9542912}">
      <dgm:prSet/>
      <dgm:spPr/>
      <dgm:t>
        <a:bodyPr/>
        <a:lstStyle/>
        <a:p>
          <a:endParaRPr lang="fr-BE"/>
        </a:p>
      </dgm:t>
    </dgm:pt>
    <dgm:pt modelId="{FD400DC3-FE05-4298-88DB-7FE42BE557B6}">
      <dgm:prSet phldrT="[Texte]"/>
      <dgm:spPr>
        <a:solidFill>
          <a:schemeClr val="accent3"/>
        </a:solidFill>
      </dgm:spPr>
      <dgm:t>
        <a:bodyPr/>
        <a:lstStyle/>
        <a:p>
          <a:r>
            <a:rPr lang="fr-FR" dirty="0"/>
            <a:t>Infertilité, stérilité</a:t>
          </a:r>
          <a:endParaRPr lang="fr-BE" dirty="0"/>
        </a:p>
      </dgm:t>
    </dgm:pt>
    <dgm:pt modelId="{36B93165-A3DE-4EC8-9802-129875881891}" type="parTrans" cxnId="{52416295-3598-4D49-BF10-D889DF9A56BB}">
      <dgm:prSet/>
      <dgm:spPr/>
      <dgm:t>
        <a:bodyPr/>
        <a:lstStyle/>
        <a:p>
          <a:endParaRPr lang="fr-BE"/>
        </a:p>
      </dgm:t>
    </dgm:pt>
    <dgm:pt modelId="{F3B75E77-3AEB-4ECF-800F-0541D15E71BC}" type="sibTrans" cxnId="{52416295-3598-4D49-BF10-D889DF9A56BB}">
      <dgm:prSet/>
      <dgm:spPr/>
      <dgm:t>
        <a:bodyPr/>
        <a:lstStyle/>
        <a:p>
          <a:endParaRPr lang="fr-BE"/>
        </a:p>
      </dgm:t>
    </dgm:pt>
    <dgm:pt modelId="{94D789D0-FCCD-4120-A1FC-D2B4FA5B5D8C}">
      <dgm:prSet/>
      <dgm:spPr>
        <a:solidFill>
          <a:srgbClr val="4BACC6"/>
        </a:solidFill>
      </dgm:spPr>
      <dgm:t>
        <a:bodyPr/>
        <a:lstStyle/>
        <a:p>
          <a:r>
            <a:rPr lang="fr-BE" dirty="0"/>
            <a:t>Pertes de spermatozoïdes sains, endométrioses, grossesses assistées, …</a:t>
          </a:r>
        </a:p>
      </dgm:t>
    </dgm:pt>
    <dgm:pt modelId="{FFE5287E-1D3C-47BA-9CB8-CD8C4135892E}" type="parTrans" cxnId="{05CC7C7A-9D9F-45B2-9E15-17E86743C870}">
      <dgm:prSet/>
      <dgm:spPr/>
      <dgm:t>
        <a:bodyPr/>
        <a:lstStyle/>
        <a:p>
          <a:endParaRPr lang="fr-BE"/>
        </a:p>
      </dgm:t>
    </dgm:pt>
    <dgm:pt modelId="{3C933EE6-EB1B-44D4-8728-CEA7487E187C}" type="sibTrans" cxnId="{05CC7C7A-9D9F-45B2-9E15-17E86743C870}">
      <dgm:prSet/>
      <dgm:spPr/>
      <dgm:t>
        <a:bodyPr/>
        <a:lstStyle/>
        <a:p>
          <a:endParaRPr lang="fr-BE"/>
        </a:p>
      </dgm:t>
    </dgm:pt>
    <dgm:pt modelId="{783EB0D8-6AA0-414F-B38F-C48E2DCAEC5F}" type="pres">
      <dgm:prSet presAssocID="{805FF51F-16A5-48A6-8475-584C83AF8CAD}" presName="Name0" presStyleCnt="0">
        <dgm:presLayoutVars>
          <dgm:chPref val="1"/>
          <dgm:dir/>
          <dgm:animOne val="branch"/>
          <dgm:animLvl val="lvl"/>
          <dgm:resizeHandles/>
        </dgm:presLayoutVars>
      </dgm:prSet>
      <dgm:spPr/>
    </dgm:pt>
    <dgm:pt modelId="{1A26CA02-E735-4159-A726-C84208D1AD21}" type="pres">
      <dgm:prSet presAssocID="{CB65A3D1-2185-4E26-8311-695B42687120}" presName="vertOne" presStyleCnt="0"/>
      <dgm:spPr/>
    </dgm:pt>
    <dgm:pt modelId="{502CE164-FC74-43E0-8EE9-C98C4C8A34E5}" type="pres">
      <dgm:prSet presAssocID="{CB65A3D1-2185-4E26-8311-695B42687120}" presName="txOne" presStyleLbl="node0" presStyleIdx="0" presStyleCnt="1" custScaleY="66537">
        <dgm:presLayoutVars>
          <dgm:chPref val="3"/>
        </dgm:presLayoutVars>
      </dgm:prSet>
      <dgm:spPr/>
    </dgm:pt>
    <dgm:pt modelId="{B600F872-386B-4C18-8F4C-8A8654229E02}" type="pres">
      <dgm:prSet presAssocID="{CB65A3D1-2185-4E26-8311-695B42687120}" presName="parTransOne" presStyleCnt="0"/>
      <dgm:spPr/>
    </dgm:pt>
    <dgm:pt modelId="{B35FC0E0-B570-412A-8BFB-52C204F510A3}" type="pres">
      <dgm:prSet presAssocID="{CB65A3D1-2185-4E26-8311-695B42687120}" presName="horzOne" presStyleCnt="0"/>
      <dgm:spPr/>
    </dgm:pt>
    <dgm:pt modelId="{488FC1A4-98F3-4198-8C20-B909E90F4CD2}" type="pres">
      <dgm:prSet presAssocID="{63ADBA8F-813E-48A1-92E5-DB6E716E9674}" presName="vertTwo" presStyleCnt="0"/>
      <dgm:spPr/>
    </dgm:pt>
    <dgm:pt modelId="{A8507896-91F6-4EF6-8BA9-505E88B7DEC7}" type="pres">
      <dgm:prSet presAssocID="{63ADBA8F-813E-48A1-92E5-DB6E716E9674}" presName="txTwo" presStyleLbl="node2" presStyleIdx="0" presStyleCnt="2" custScaleX="105076" custScaleY="44784" custLinFactNeighborX="-1612" custLinFactNeighborY="-90726">
        <dgm:presLayoutVars>
          <dgm:chPref val="3"/>
        </dgm:presLayoutVars>
      </dgm:prSet>
      <dgm:spPr/>
    </dgm:pt>
    <dgm:pt modelId="{07118CBD-3DE7-4CC2-9BE9-42E03E09F28B}" type="pres">
      <dgm:prSet presAssocID="{63ADBA8F-813E-48A1-92E5-DB6E716E9674}" presName="parTransTwo" presStyleCnt="0"/>
      <dgm:spPr/>
    </dgm:pt>
    <dgm:pt modelId="{8B47D157-C038-4BBE-91A7-FC452F27ACB5}" type="pres">
      <dgm:prSet presAssocID="{63ADBA8F-813E-48A1-92E5-DB6E716E9674}" presName="horzTwo" presStyleCnt="0"/>
      <dgm:spPr/>
    </dgm:pt>
    <dgm:pt modelId="{20847D45-2937-40F1-B744-4F1F7E964F07}" type="pres">
      <dgm:prSet presAssocID="{2361B1C2-2733-4960-A6F8-6675A630F908}" presName="vertThree" presStyleCnt="0"/>
      <dgm:spPr/>
    </dgm:pt>
    <dgm:pt modelId="{143073F5-68E4-4F88-B901-64C2022C4F33}" type="pres">
      <dgm:prSet presAssocID="{2361B1C2-2733-4960-A6F8-6675A630F908}" presName="txThree" presStyleLbl="node3" presStyleIdx="0" presStyleCnt="2" custScaleX="105120" custScaleY="127801" custLinFactNeighborX="-4642" custLinFactNeighborY="-12837">
        <dgm:presLayoutVars>
          <dgm:chPref val="3"/>
        </dgm:presLayoutVars>
      </dgm:prSet>
      <dgm:spPr/>
    </dgm:pt>
    <dgm:pt modelId="{4C1D285D-1AED-41DD-8BC8-6A3B998B572C}" type="pres">
      <dgm:prSet presAssocID="{2361B1C2-2733-4960-A6F8-6675A630F908}" presName="horzThree" presStyleCnt="0"/>
      <dgm:spPr/>
    </dgm:pt>
    <dgm:pt modelId="{2728375E-4FB0-4769-A2D0-11E5DF5F424A}" type="pres">
      <dgm:prSet presAssocID="{BEEA043E-EB5D-4E35-8EEA-9D51C6A001EE}" presName="sibSpaceTwo" presStyleCnt="0"/>
      <dgm:spPr/>
    </dgm:pt>
    <dgm:pt modelId="{2FDD8A10-E469-4FEA-AE76-5C1607C715CC}" type="pres">
      <dgm:prSet presAssocID="{FD400DC3-FE05-4298-88DB-7FE42BE557B6}" presName="vertTwo" presStyleCnt="0"/>
      <dgm:spPr/>
    </dgm:pt>
    <dgm:pt modelId="{CE4BC06B-B201-410E-8E8D-07D35448D8E5}" type="pres">
      <dgm:prSet presAssocID="{FD400DC3-FE05-4298-88DB-7FE42BE557B6}" presName="txTwo" presStyleLbl="node2" presStyleIdx="1" presStyleCnt="2" custScaleX="112614" custScaleY="44630" custLinFactNeighborX="-1748" custLinFactNeighborY="-53439">
        <dgm:presLayoutVars>
          <dgm:chPref val="3"/>
        </dgm:presLayoutVars>
      </dgm:prSet>
      <dgm:spPr/>
    </dgm:pt>
    <dgm:pt modelId="{8A494D51-BE1C-4DE5-9B0F-EE23BA8A10F4}" type="pres">
      <dgm:prSet presAssocID="{FD400DC3-FE05-4298-88DB-7FE42BE557B6}" presName="parTransTwo" presStyleCnt="0"/>
      <dgm:spPr/>
    </dgm:pt>
    <dgm:pt modelId="{751E9E06-D4DE-4B77-B64B-2A8EAC6EEFB2}" type="pres">
      <dgm:prSet presAssocID="{FD400DC3-FE05-4298-88DB-7FE42BE557B6}" presName="horzTwo" presStyleCnt="0"/>
      <dgm:spPr/>
    </dgm:pt>
    <dgm:pt modelId="{6BB0BC4B-9BE6-42D7-841E-9CEA6FC0CD82}" type="pres">
      <dgm:prSet presAssocID="{94D789D0-FCCD-4120-A1FC-D2B4FA5B5D8C}" presName="vertThree" presStyleCnt="0"/>
      <dgm:spPr/>
    </dgm:pt>
    <dgm:pt modelId="{A4ACD9CD-3F5C-40E0-87A5-6D8ACCDE47AA}" type="pres">
      <dgm:prSet presAssocID="{94D789D0-FCCD-4120-A1FC-D2B4FA5B5D8C}" presName="txThree" presStyleLbl="node3" presStyleIdx="1" presStyleCnt="2" custScaleX="105092" custScaleY="127846" custLinFactNeighborX="1561" custLinFactNeighborY="-10640">
        <dgm:presLayoutVars>
          <dgm:chPref val="3"/>
        </dgm:presLayoutVars>
      </dgm:prSet>
      <dgm:spPr/>
    </dgm:pt>
    <dgm:pt modelId="{FAD34488-F43B-4177-AA1B-91E45D6F3460}" type="pres">
      <dgm:prSet presAssocID="{94D789D0-FCCD-4120-A1FC-D2B4FA5B5D8C}" presName="horzThree" presStyleCnt="0"/>
      <dgm:spPr/>
    </dgm:pt>
  </dgm:ptLst>
  <dgm:cxnLst>
    <dgm:cxn modelId="{3B9A9A21-C550-4528-8E91-A7E42143B036}" type="presOf" srcId="{63ADBA8F-813E-48A1-92E5-DB6E716E9674}" destId="{A8507896-91F6-4EF6-8BA9-505E88B7DEC7}" srcOrd="0" destOrd="0" presId="urn:microsoft.com/office/officeart/2005/8/layout/hierarchy4"/>
    <dgm:cxn modelId="{13677241-AF90-4E8A-8FE4-7B4BC9542912}" srcId="{63ADBA8F-813E-48A1-92E5-DB6E716E9674}" destId="{2361B1C2-2733-4960-A6F8-6675A630F908}" srcOrd="0" destOrd="0" parTransId="{D085DA41-8777-4A33-B870-0CCD9E13176E}" sibTransId="{E94CCC15-AB8A-440F-AFC7-C7E50F6F7BF9}"/>
    <dgm:cxn modelId="{6F9ABE67-D830-4FD4-A4B5-08F1B209267B}" srcId="{805FF51F-16A5-48A6-8475-584C83AF8CAD}" destId="{CB65A3D1-2185-4E26-8311-695B42687120}" srcOrd="0" destOrd="0" parTransId="{8D0012AC-7612-4C79-B3CB-24244964A7E1}" sibTransId="{7D8C5198-4A8B-40A4-B628-3F2045722C07}"/>
    <dgm:cxn modelId="{E1733949-BC1A-43B2-A882-BA35A56454A5}" type="presOf" srcId="{94D789D0-FCCD-4120-A1FC-D2B4FA5B5D8C}" destId="{A4ACD9CD-3F5C-40E0-87A5-6D8ACCDE47AA}" srcOrd="0" destOrd="0" presId="urn:microsoft.com/office/officeart/2005/8/layout/hierarchy4"/>
    <dgm:cxn modelId="{0DBF6F4C-1843-42DA-BFF1-AACF3E232306}" srcId="{CB65A3D1-2185-4E26-8311-695B42687120}" destId="{63ADBA8F-813E-48A1-92E5-DB6E716E9674}" srcOrd="0" destOrd="0" parTransId="{5682A3B0-8AF4-4AD7-AEBB-EB0D33350E98}" sibTransId="{BEEA043E-EB5D-4E35-8EEA-9D51C6A001EE}"/>
    <dgm:cxn modelId="{D353A275-7A13-480E-AC9F-461BD4739638}" type="presOf" srcId="{CB65A3D1-2185-4E26-8311-695B42687120}" destId="{502CE164-FC74-43E0-8EE9-C98C4C8A34E5}" srcOrd="0" destOrd="0" presId="urn:microsoft.com/office/officeart/2005/8/layout/hierarchy4"/>
    <dgm:cxn modelId="{0A02265A-CEF1-4446-8764-4786F3A82366}" type="presOf" srcId="{FD400DC3-FE05-4298-88DB-7FE42BE557B6}" destId="{CE4BC06B-B201-410E-8E8D-07D35448D8E5}" srcOrd="0" destOrd="0" presId="urn:microsoft.com/office/officeart/2005/8/layout/hierarchy4"/>
    <dgm:cxn modelId="{05CC7C7A-9D9F-45B2-9E15-17E86743C870}" srcId="{FD400DC3-FE05-4298-88DB-7FE42BE557B6}" destId="{94D789D0-FCCD-4120-A1FC-D2B4FA5B5D8C}" srcOrd="0" destOrd="0" parTransId="{FFE5287E-1D3C-47BA-9CB8-CD8C4135892E}" sibTransId="{3C933EE6-EB1B-44D4-8728-CEA7487E187C}"/>
    <dgm:cxn modelId="{F7CC448C-E8B6-400F-BD79-D494C97D5A6F}" type="presOf" srcId="{805FF51F-16A5-48A6-8475-584C83AF8CAD}" destId="{783EB0D8-6AA0-414F-B38F-C48E2DCAEC5F}" srcOrd="0" destOrd="0" presId="urn:microsoft.com/office/officeart/2005/8/layout/hierarchy4"/>
    <dgm:cxn modelId="{52416295-3598-4D49-BF10-D889DF9A56BB}" srcId="{CB65A3D1-2185-4E26-8311-695B42687120}" destId="{FD400DC3-FE05-4298-88DB-7FE42BE557B6}" srcOrd="1" destOrd="0" parTransId="{36B93165-A3DE-4EC8-9802-129875881891}" sibTransId="{F3B75E77-3AEB-4ECF-800F-0541D15E71BC}"/>
    <dgm:cxn modelId="{884326CE-149B-4C35-9B42-D53505E9462C}" type="presOf" srcId="{2361B1C2-2733-4960-A6F8-6675A630F908}" destId="{143073F5-68E4-4F88-B901-64C2022C4F33}" srcOrd="0" destOrd="0" presId="urn:microsoft.com/office/officeart/2005/8/layout/hierarchy4"/>
    <dgm:cxn modelId="{478EB02C-BA90-49A3-8FB6-0030289F6BBE}" type="presParOf" srcId="{783EB0D8-6AA0-414F-B38F-C48E2DCAEC5F}" destId="{1A26CA02-E735-4159-A726-C84208D1AD21}" srcOrd="0" destOrd="0" presId="urn:microsoft.com/office/officeart/2005/8/layout/hierarchy4"/>
    <dgm:cxn modelId="{60D51342-55CF-4DC0-8899-CBE4680B47F6}" type="presParOf" srcId="{1A26CA02-E735-4159-A726-C84208D1AD21}" destId="{502CE164-FC74-43E0-8EE9-C98C4C8A34E5}" srcOrd="0" destOrd="0" presId="urn:microsoft.com/office/officeart/2005/8/layout/hierarchy4"/>
    <dgm:cxn modelId="{BA2974AB-9728-403C-ABB4-91307A9E419B}" type="presParOf" srcId="{1A26CA02-E735-4159-A726-C84208D1AD21}" destId="{B600F872-386B-4C18-8F4C-8A8654229E02}" srcOrd="1" destOrd="0" presId="urn:microsoft.com/office/officeart/2005/8/layout/hierarchy4"/>
    <dgm:cxn modelId="{D08203A3-4812-4E98-8023-CF22312ED780}" type="presParOf" srcId="{1A26CA02-E735-4159-A726-C84208D1AD21}" destId="{B35FC0E0-B570-412A-8BFB-52C204F510A3}" srcOrd="2" destOrd="0" presId="urn:microsoft.com/office/officeart/2005/8/layout/hierarchy4"/>
    <dgm:cxn modelId="{497F84C1-8345-49DD-ABA4-13A49B3B9288}" type="presParOf" srcId="{B35FC0E0-B570-412A-8BFB-52C204F510A3}" destId="{488FC1A4-98F3-4198-8C20-B909E90F4CD2}" srcOrd="0" destOrd="0" presId="urn:microsoft.com/office/officeart/2005/8/layout/hierarchy4"/>
    <dgm:cxn modelId="{EB2D3241-F150-443A-84CE-93AB9F2E9ECC}" type="presParOf" srcId="{488FC1A4-98F3-4198-8C20-B909E90F4CD2}" destId="{A8507896-91F6-4EF6-8BA9-505E88B7DEC7}" srcOrd="0" destOrd="0" presId="urn:microsoft.com/office/officeart/2005/8/layout/hierarchy4"/>
    <dgm:cxn modelId="{767059C6-DA71-405D-A656-8D226BC8259D}" type="presParOf" srcId="{488FC1A4-98F3-4198-8C20-B909E90F4CD2}" destId="{07118CBD-3DE7-4CC2-9BE9-42E03E09F28B}" srcOrd="1" destOrd="0" presId="urn:microsoft.com/office/officeart/2005/8/layout/hierarchy4"/>
    <dgm:cxn modelId="{54AD9EE6-305D-4878-BE5D-60981018164D}" type="presParOf" srcId="{488FC1A4-98F3-4198-8C20-B909E90F4CD2}" destId="{8B47D157-C038-4BBE-91A7-FC452F27ACB5}" srcOrd="2" destOrd="0" presId="urn:microsoft.com/office/officeart/2005/8/layout/hierarchy4"/>
    <dgm:cxn modelId="{D01C1AEF-2937-4129-9C4C-F0B111A5BD03}" type="presParOf" srcId="{8B47D157-C038-4BBE-91A7-FC452F27ACB5}" destId="{20847D45-2937-40F1-B744-4F1F7E964F07}" srcOrd="0" destOrd="0" presId="urn:microsoft.com/office/officeart/2005/8/layout/hierarchy4"/>
    <dgm:cxn modelId="{99652FA5-B8D2-4997-A0DA-8022B59B50DE}" type="presParOf" srcId="{20847D45-2937-40F1-B744-4F1F7E964F07}" destId="{143073F5-68E4-4F88-B901-64C2022C4F33}" srcOrd="0" destOrd="0" presId="urn:microsoft.com/office/officeart/2005/8/layout/hierarchy4"/>
    <dgm:cxn modelId="{B80F2796-496F-4A78-BDBA-68CC4142E197}" type="presParOf" srcId="{20847D45-2937-40F1-B744-4F1F7E964F07}" destId="{4C1D285D-1AED-41DD-8BC8-6A3B998B572C}" srcOrd="1" destOrd="0" presId="urn:microsoft.com/office/officeart/2005/8/layout/hierarchy4"/>
    <dgm:cxn modelId="{D99517CB-F6AB-447F-8735-F5B5AA755183}" type="presParOf" srcId="{B35FC0E0-B570-412A-8BFB-52C204F510A3}" destId="{2728375E-4FB0-4769-A2D0-11E5DF5F424A}" srcOrd="1" destOrd="0" presId="urn:microsoft.com/office/officeart/2005/8/layout/hierarchy4"/>
    <dgm:cxn modelId="{7059BA78-0EA1-4254-B815-20615D2C9B83}" type="presParOf" srcId="{B35FC0E0-B570-412A-8BFB-52C204F510A3}" destId="{2FDD8A10-E469-4FEA-AE76-5C1607C715CC}" srcOrd="2" destOrd="0" presId="urn:microsoft.com/office/officeart/2005/8/layout/hierarchy4"/>
    <dgm:cxn modelId="{EADB2D50-75ED-47C7-B7C0-763B826B831E}" type="presParOf" srcId="{2FDD8A10-E469-4FEA-AE76-5C1607C715CC}" destId="{CE4BC06B-B201-410E-8E8D-07D35448D8E5}" srcOrd="0" destOrd="0" presId="urn:microsoft.com/office/officeart/2005/8/layout/hierarchy4"/>
    <dgm:cxn modelId="{9132B51E-3016-49F2-892F-94C430C41E73}" type="presParOf" srcId="{2FDD8A10-E469-4FEA-AE76-5C1607C715CC}" destId="{8A494D51-BE1C-4DE5-9B0F-EE23BA8A10F4}" srcOrd="1" destOrd="0" presId="urn:microsoft.com/office/officeart/2005/8/layout/hierarchy4"/>
    <dgm:cxn modelId="{E3D735C1-763B-4FC3-ADF9-15F81FAB2A9E}" type="presParOf" srcId="{2FDD8A10-E469-4FEA-AE76-5C1607C715CC}" destId="{751E9E06-D4DE-4B77-B64B-2A8EAC6EEFB2}" srcOrd="2" destOrd="0" presId="urn:microsoft.com/office/officeart/2005/8/layout/hierarchy4"/>
    <dgm:cxn modelId="{EB8C27EB-F222-42D4-A42B-F7A24C5E771F}" type="presParOf" srcId="{751E9E06-D4DE-4B77-B64B-2A8EAC6EEFB2}" destId="{6BB0BC4B-9BE6-42D7-841E-9CEA6FC0CD82}" srcOrd="0" destOrd="0" presId="urn:microsoft.com/office/officeart/2005/8/layout/hierarchy4"/>
    <dgm:cxn modelId="{B8410AC7-A302-4626-8BBD-C7FB10FAE781}" type="presParOf" srcId="{6BB0BC4B-9BE6-42D7-841E-9CEA6FC0CD82}" destId="{A4ACD9CD-3F5C-40E0-87A5-6D8ACCDE47AA}" srcOrd="0" destOrd="0" presId="urn:microsoft.com/office/officeart/2005/8/layout/hierarchy4"/>
    <dgm:cxn modelId="{D3E533C8-0C97-427F-9FAD-E97E05F269B5}" type="presParOf" srcId="{6BB0BC4B-9BE6-42D7-841E-9CEA6FC0CD82}" destId="{FAD34488-F43B-4177-AA1B-91E45D6F346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5FF51F-16A5-48A6-8475-584C83AF8CAD}"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fr-BE"/>
        </a:p>
      </dgm:t>
    </dgm:pt>
    <dgm:pt modelId="{CB65A3D1-2185-4E26-8311-695B42687120}">
      <dgm:prSet phldrT="[Texte]"/>
      <dgm:spPr>
        <a:solidFill>
          <a:schemeClr val="accent6"/>
        </a:solidFill>
      </dgm:spPr>
      <dgm:t>
        <a:bodyPr/>
        <a:lstStyle/>
        <a:p>
          <a:r>
            <a:rPr lang="fr-FR" dirty="0"/>
            <a:t>Atteinte neurologique</a:t>
          </a:r>
          <a:endParaRPr lang="fr-BE" dirty="0"/>
        </a:p>
      </dgm:t>
    </dgm:pt>
    <dgm:pt modelId="{8D0012AC-7612-4C79-B3CB-24244964A7E1}" type="parTrans" cxnId="{6F9ABE67-D830-4FD4-A4B5-08F1B209267B}">
      <dgm:prSet/>
      <dgm:spPr/>
      <dgm:t>
        <a:bodyPr/>
        <a:lstStyle/>
        <a:p>
          <a:endParaRPr lang="fr-BE"/>
        </a:p>
      </dgm:t>
    </dgm:pt>
    <dgm:pt modelId="{7D8C5198-4A8B-40A4-B628-3F2045722C07}" type="sibTrans" cxnId="{6F9ABE67-D830-4FD4-A4B5-08F1B209267B}">
      <dgm:prSet/>
      <dgm:spPr/>
      <dgm:t>
        <a:bodyPr/>
        <a:lstStyle/>
        <a:p>
          <a:endParaRPr lang="fr-BE"/>
        </a:p>
      </dgm:t>
    </dgm:pt>
    <dgm:pt modelId="{2361B1C2-2733-4960-A6F8-6675A630F908}">
      <dgm:prSet phldrT="[Texte]"/>
      <dgm:spPr>
        <a:solidFill>
          <a:srgbClr val="4BACC6"/>
        </a:solidFill>
      </dgm:spPr>
      <dgm:t>
        <a:bodyPr/>
        <a:lstStyle/>
        <a:p>
          <a:r>
            <a:rPr lang="fr-BE" dirty="0"/>
            <a:t>En 40 ans,</a:t>
          </a:r>
        </a:p>
        <a:p>
          <a:r>
            <a:rPr lang="fr-BE" dirty="0"/>
            <a:t>Augmentation de 1700% </a:t>
          </a:r>
        </a:p>
      </dgm:t>
    </dgm:pt>
    <dgm:pt modelId="{D085DA41-8777-4A33-B870-0CCD9E13176E}" type="parTrans" cxnId="{13677241-AF90-4E8A-8FE4-7B4BC9542912}">
      <dgm:prSet/>
      <dgm:spPr/>
      <dgm:t>
        <a:bodyPr/>
        <a:lstStyle/>
        <a:p>
          <a:endParaRPr lang="fr-BE"/>
        </a:p>
      </dgm:t>
    </dgm:pt>
    <dgm:pt modelId="{E94CCC15-AB8A-440F-AFC7-C7E50F6F7BF9}" type="sibTrans" cxnId="{13677241-AF90-4E8A-8FE4-7B4BC9542912}">
      <dgm:prSet/>
      <dgm:spPr/>
      <dgm:t>
        <a:bodyPr/>
        <a:lstStyle/>
        <a:p>
          <a:endParaRPr lang="fr-BE"/>
        </a:p>
      </dgm:t>
    </dgm:pt>
    <dgm:pt modelId="{63ADBA8F-813E-48A1-92E5-DB6E716E9674}">
      <dgm:prSet phldrT="[Texte]"/>
      <dgm:spPr>
        <a:solidFill>
          <a:schemeClr val="accent3"/>
        </a:solidFill>
      </dgm:spPr>
      <dgm:t>
        <a:bodyPr/>
        <a:lstStyle/>
        <a:p>
          <a:r>
            <a:rPr lang="fr-FR" dirty="0"/>
            <a:t>Trouble de la sphère autistique</a:t>
          </a:r>
          <a:endParaRPr lang="fr-BE" dirty="0"/>
        </a:p>
      </dgm:t>
    </dgm:pt>
    <dgm:pt modelId="{BEEA043E-EB5D-4E35-8EEA-9D51C6A001EE}" type="sibTrans" cxnId="{0DBF6F4C-1843-42DA-BFF1-AACF3E232306}">
      <dgm:prSet/>
      <dgm:spPr/>
      <dgm:t>
        <a:bodyPr/>
        <a:lstStyle/>
        <a:p>
          <a:endParaRPr lang="fr-BE"/>
        </a:p>
      </dgm:t>
    </dgm:pt>
    <dgm:pt modelId="{5682A3B0-8AF4-4AD7-AEBB-EB0D33350E98}" type="parTrans" cxnId="{0DBF6F4C-1843-42DA-BFF1-AACF3E232306}">
      <dgm:prSet/>
      <dgm:spPr/>
      <dgm:t>
        <a:bodyPr/>
        <a:lstStyle/>
        <a:p>
          <a:endParaRPr lang="fr-BE"/>
        </a:p>
      </dgm:t>
    </dgm:pt>
    <dgm:pt modelId="{783EB0D8-6AA0-414F-B38F-C48E2DCAEC5F}" type="pres">
      <dgm:prSet presAssocID="{805FF51F-16A5-48A6-8475-584C83AF8CAD}" presName="Name0" presStyleCnt="0">
        <dgm:presLayoutVars>
          <dgm:chPref val="1"/>
          <dgm:dir/>
          <dgm:animOne val="branch"/>
          <dgm:animLvl val="lvl"/>
          <dgm:resizeHandles/>
        </dgm:presLayoutVars>
      </dgm:prSet>
      <dgm:spPr/>
    </dgm:pt>
    <dgm:pt modelId="{1A26CA02-E735-4159-A726-C84208D1AD21}" type="pres">
      <dgm:prSet presAssocID="{CB65A3D1-2185-4E26-8311-695B42687120}" presName="vertOne" presStyleCnt="0"/>
      <dgm:spPr/>
    </dgm:pt>
    <dgm:pt modelId="{502CE164-FC74-43E0-8EE9-C98C4C8A34E5}" type="pres">
      <dgm:prSet presAssocID="{CB65A3D1-2185-4E26-8311-695B42687120}" presName="txOne" presStyleLbl="node0" presStyleIdx="0" presStyleCnt="1" custScaleY="66537">
        <dgm:presLayoutVars>
          <dgm:chPref val="3"/>
        </dgm:presLayoutVars>
      </dgm:prSet>
      <dgm:spPr/>
    </dgm:pt>
    <dgm:pt modelId="{B600F872-386B-4C18-8F4C-8A8654229E02}" type="pres">
      <dgm:prSet presAssocID="{CB65A3D1-2185-4E26-8311-695B42687120}" presName="parTransOne" presStyleCnt="0"/>
      <dgm:spPr/>
    </dgm:pt>
    <dgm:pt modelId="{B35FC0E0-B570-412A-8BFB-52C204F510A3}" type="pres">
      <dgm:prSet presAssocID="{CB65A3D1-2185-4E26-8311-695B42687120}" presName="horzOne" presStyleCnt="0"/>
      <dgm:spPr/>
    </dgm:pt>
    <dgm:pt modelId="{488FC1A4-98F3-4198-8C20-B909E90F4CD2}" type="pres">
      <dgm:prSet presAssocID="{63ADBA8F-813E-48A1-92E5-DB6E716E9674}" presName="vertTwo" presStyleCnt="0"/>
      <dgm:spPr/>
    </dgm:pt>
    <dgm:pt modelId="{A8507896-91F6-4EF6-8BA9-505E88B7DEC7}" type="pres">
      <dgm:prSet presAssocID="{63ADBA8F-813E-48A1-92E5-DB6E716E9674}" presName="txTwo" presStyleLbl="node2" presStyleIdx="0" presStyleCnt="1" custScaleX="99504" custScaleY="44784" custLinFactNeighborX="-1165" custLinFactNeighborY="-70125">
        <dgm:presLayoutVars>
          <dgm:chPref val="3"/>
        </dgm:presLayoutVars>
      </dgm:prSet>
      <dgm:spPr/>
    </dgm:pt>
    <dgm:pt modelId="{07118CBD-3DE7-4CC2-9BE9-42E03E09F28B}" type="pres">
      <dgm:prSet presAssocID="{63ADBA8F-813E-48A1-92E5-DB6E716E9674}" presName="parTransTwo" presStyleCnt="0"/>
      <dgm:spPr/>
    </dgm:pt>
    <dgm:pt modelId="{8B47D157-C038-4BBE-91A7-FC452F27ACB5}" type="pres">
      <dgm:prSet presAssocID="{63ADBA8F-813E-48A1-92E5-DB6E716E9674}" presName="horzTwo" presStyleCnt="0"/>
      <dgm:spPr/>
    </dgm:pt>
    <dgm:pt modelId="{20847D45-2937-40F1-B744-4F1F7E964F07}" type="pres">
      <dgm:prSet presAssocID="{2361B1C2-2733-4960-A6F8-6675A630F908}" presName="vertThree" presStyleCnt="0"/>
      <dgm:spPr/>
    </dgm:pt>
    <dgm:pt modelId="{143073F5-68E4-4F88-B901-64C2022C4F33}" type="pres">
      <dgm:prSet presAssocID="{2361B1C2-2733-4960-A6F8-6675A630F908}" presName="txThree" presStyleLbl="node3" presStyleIdx="0" presStyleCnt="1" custScaleX="167923" custScaleY="149856" custLinFactNeighborX="0" custLinFactNeighborY="-10198">
        <dgm:presLayoutVars>
          <dgm:chPref val="3"/>
        </dgm:presLayoutVars>
      </dgm:prSet>
      <dgm:spPr/>
    </dgm:pt>
    <dgm:pt modelId="{4C1D285D-1AED-41DD-8BC8-6A3B998B572C}" type="pres">
      <dgm:prSet presAssocID="{2361B1C2-2733-4960-A6F8-6675A630F908}" presName="horzThree" presStyleCnt="0"/>
      <dgm:spPr/>
    </dgm:pt>
  </dgm:ptLst>
  <dgm:cxnLst>
    <dgm:cxn modelId="{3B9A9A21-C550-4528-8E91-A7E42143B036}" type="presOf" srcId="{63ADBA8F-813E-48A1-92E5-DB6E716E9674}" destId="{A8507896-91F6-4EF6-8BA9-505E88B7DEC7}" srcOrd="0" destOrd="0" presId="urn:microsoft.com/office/officeart/2005/8/layout/hierarchy4"/>
    <dgm:cxn modelId="{13677241-AF90-4E8A-8FE4-7B4BC9542912}" srcId="{63ADBA8F-813E-48A1-92E5-DB6E716E9674}" destId="{2361B1C2-2733-4960-A6F8-6675A630F908}" srcOrd="0" destOrd="0" parTransId="{D085DA41-8777-4A33-B870-0CCD9E13176E}" sibTransId="{E94CCC15-AB8A-440F-AFC7-C7E50F6F7BF9}"/>
    <dgm:cxn modelId="{6F9ABE67-D830-4FD4-A4B5-08F1B209267B}" srcId="{805FF51F-16A5-48A6-8475-584C83AF8CAD}" destId="{CB65A3D1-2185-4E26-8311-695B42687120}" srcOrd="0" destOrd="0" parTransId="{8D0012AC-7612-4C79-B3CB-24244964A7E1}" sibTransId="{7D8C5198-4A8B-40A4-B628-3F2045722C07}"/>
    <dgm:cxn modelId="{0DBF6F4C-1843-42DA-BFF1-AACF3E232306}" srcId="{CB65A3D1-2185-4E26-8311-695B42687120}" destId="{63ADBA8F-813E-48A1-92E5-DB6E716E9674}" srcOrd="0" destOrd="0" parTransId="{5682A3B0-8AF4-4AD7-AEBB-EB0D33350E98}" sibTransId="{BEEA043E-EB5D-4E35-8EEA-9D51C6A001EE}"/>
    <dgm:cxn modelId="{D353A275-7A13-480E-AC9F-461BD4739638}" type="presOf" srcId="{CB65A3D1-2185-4E26-8311-695B42687120}" destId="{502CE164-FC74-43E0-8EE9-C98C4C8A34E5}" srcOrd="0" destOrd="0" presId="urn:microsoft.com/office/officeart/2005/8/layout/hierarchy4"/>
    <dgm:cxn modelId="{F7CC448C-E8B6-400F-BD79-D494C97D5A6F}" type="presOf" srcId="{805FF51F-16A5-48A6-8475-584C83AF8CAD}" destId="{783EB0D8-6AA0-414F-B38F-C48E2DCAEC5F}" srcOrd="0" destOrd="0" presId="urn:microsoft.com/office/officeart/2005/8/layout/hierarchy4"/>
    <dgm:cxn modelId="{884326CE-149B-4C35-9B42-D53505E9462C}" type="presOf" srcId="{2361B1C2-2733-4960-A6F8-6675A630F908}" destId="{143073F5-68E4-4F88-B901-64C2022C4F33}" srcOrd="0" destOrd="0" presId="urn:microsoft.com/office/officeart/2005/8/layout/hierarchy4"/>
    <dgm:cxn modelId="{478EB02C-BA90-49A3-8FB6-0030289F6BBE}" type="presParOf" srcId="{783EB0D8-6AA0-414F-B38F-C48E2DCAEC5F}" destId="{1A26CA02-E735-4159-A726-C84208D1AD21}" srcOrd="0" destOrd="0" presId="urn:microsoft.com/office/officeart/2005/8/layout/hierarchy4"/>
    <dgm:cxn modelId="{60D51342-55CF-4DC0-8899-CBE4680B47F6}" type="presParOf" srcId="{1A26CA02-E735-4159-A726-C84208D1AD21}" destId="{502CE164-FC74-43E0-8EE9-C98C4C8A34E5}" srcOrd="0" destOrd="0" presId="urn:microsoft.com/office/officeart/2005/8/layout/hierarchy4"/>
    <dgm:cxn modelId="{BA2974AB-9728-403C-ABB4-91307A9E419B}" type="presParOf" srcId="{1A26CA02-E735-4159-A726-C84208D1AD21}" destId="{B600F872-386B-4C18-8F4C-8A8654229E02}" srcOrd="1" destOrd="0" presId="urn:microsoft.com/office/officeart/2005/8/layout/hierarchy4"/>
    <dgm:cxn modelId="{D08203A3-4812-4E98-8023-CF22312ED780}" type="presParOf" srcId="{1A26CA02-E735-4159-A726-C84208D1AD21}" destId="{B35FC0E0-B570-412A-8BFB-52C204F510A3}" srcOrd="2" destOrd="0" presId="urn:microsoft.com/office/officeart/2005/8/layout/hierarchy4"/>
    <dgm:cxn modelId="{497F84C1-8345-49DD-ABA4-13A49B3B9288}" type="presParOf" srcId="{B35FC0E0-B570-412A-8BFB-52C204F510A3}" destId="{488FC1A4-98F3-4198-8C20-B909E90F4CD2}" srcOrd="0" destOrd="0" presId="urn:microsoft.com/office/officeart/2005/8/layout/hierarchy4"/>
    <dgm:cxn modelId="{EB2D3241-F150-443A-84CE-93AB9F2E9ECC}" type="presParOf" srcId="{488FC1A4-98F3-4198-8C20-B909E90F4CD2}" destId="{A8507896-91F6-4EF6-8BA9-505E88B7DEC7}" srcOrd="0" destOrd="0" presId="urn:microsoft.com/office/officeart/2005/8/layout/hierarchy4"/>
    <dgm:cxn modelId="{767059C6-DA71-405D-A656-8D226BC8259D}" type="presParOf" srcId="{488FC1A4-98F3-4198-8C20-B909E90F4CD2}" destId="{07118CBD-3DE7-4CC2-9BE9-42E03E09F28B}" srcOrd="1" destOrd="0" presId="urn:microsoft.com/office/officeart/2005/8/layout/hierarchy4"/>
    <dgm:cxn modelId="{54AD9EE6-305D-4878-BE5D-60981018164D}" type="presParOf" srcId="{488FC1A4-98F3-4198-8C20-B909E90F4CD2}" destId="{8B47D157-C038-4BBE-91A7-FC452F27ACB5}" srcOrd="2" destOrd="0" presId="urn:microsoft.com/office/officeart/2005/8/layout/hierarchy4"/>
    <dgm:cxn modelId="{D01C1AEF-2937-4129-9C4C-F0B111A5BD03}" type="presParOf" srcId="{8B47D157-C038-4BBE-91A7-FC452F27ACB5}" destId="{20847D45-2937-40F1-B744-4F1F7E964F07}" srcOrd="0" destOrd="0" presId="urn:microsoft.com/office/officeart/2005/8/layout/hierarchy4"/>
    <dgm:cxn modelId="{99652FA5-B8D2-4997-A0DA-8022B59B50DE}" type="presParOf" srcId="{20847D45-2937-40F1-B744-4F1F7E964F07}" destId="{143073F5-68E4-4F88-B901-64C2022C4F33}" srcOrd="0" destOrd="0" presId="urn:microsoft.com/office/officeart/2005/8/layout/hierarchy4"/>
    <dgm:cxn modelId="{B80F2796-496F-4A78-BDBA-68CC4142E197}" type="presParOf" srcId="{20847D45-2937-40F1-B744-4F1F7E964F07}" destId="{4C1D285D-1AED-41DD-8BC8-6A3B998B572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CE164-FC74-43E0-8EE9-C98C4C8A34E5}">
      <dsp:nvSpPr>
        <dsp:cNvPr id="0" name=""/>
        <dsp:cNvSpPr/>
      </dsp:nvSpPr>
      <dsp:spPr>
        <a:xfrm>
          <a:off x="1146" y="715"/>
          <a:ext cx="8227307" cy="116016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fr-BE" sz="5000" kern="1200" dirty="0"/>
            <a:t>Maladies métaboliques</a:t>
          </a:r>
        </a:p>
      </dsp:txBody>
      <dsp:txXfrm>
        <a:off x="35126" y="34695"/>
        <a:ext cx="8159347" cy="1092209"/>
      </dsp:txXfrm>
    </dsp:sp>
    <dsp:sp modelId="{A8507896-91F6-4EF6-8BA9-505E88B7DEC7}">
      <dsp:nvSpPr>
        <dsp:cNvPr id="0" name=""/>
        <dsp:cNvSpPr/>
      </dsp:nvSpPr>
      <dsp:spPr>
        <a:xfrm>
          <a:off x="0" y="1213926"/>
          <a:ext cx="3912138" cy="780873"/>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BE" sz="3300" kern="1200" dirty="0"/>
            <a:t>Diabète type 2</a:t>
          </a:r>
        </a:p>
      </dsp:txBody>
      <dsp:txXfrm>
        <a:off x="22871" y="1236797"/>
        <a:ext cx="3866396" cy="735131"/>
      </dsp:txXfrm>
    </dsp:sp>
    <dsp:sp modelId="{143073F5-68E4-4F88-B901-64C2022C4F33}">
      <dsp:nvSpPr>
        <dsp:cNvPr id="0" name=""/>
        <dsp:cNvSpPr/>
      </dsp:nvSpPr>
      <dsp:spPr>
        <a:xfrm>
          <a:off x="0" y="2109602"/>
          <a:ext cx="1800794" cy="22283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1995</a:t>
          </a:r>
        </a:p>
        <a:p>
          <a:pPr marL="0" lvl="0" indent="0" algn="ctr" defTabSz="844550">
            <a:lnSpc>
              <a:spcPct val="90000"/>
            </a:lnSpc>
            <a:spcBef>
              <a:spcPct val="0"/>
            </a:spcBef>
            <a:spcAft>
              <a:spcPct val="35000"/>
            </a:spcAft>
            <a:buNone/>
          </a:pPr>
          <a:r>
            <a:rPr lang="fr-BE" sz="1900" kern="1200" dirty="0"/>
            <a:t>30 millions de personnes diabétiques</a:t>
          </a:r>
        </a:p>
      </dsp:txBody>
      <dsp:txXfrm>
        <a:off x="52743" y="2162345"/>
        <a:ext cx="1695308" cy="2122909"/>
      </dsp:txXfrm>
    </dsp:sp>
    <dsp:sp modelId="{D20FA78B-7428-46E9-9C71-EB35BB79554A}">
      <dsp:nvSpPr>
        <dsp:cNvPr id="0" name=""/>
        <dsp:cNvSpPr/>
      </dsp:nvSpPr>
      <dsp:spPr>
        <a:xfrm>
          <a:off x="1944548" y="2109602"/>
          <a:ext cx="1821419" cy="22283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2013</a:t>
          </a:r>
        </a:p>
        <a:p>
          <a:pPr marL="0" lvl="0" indent="0" algn="ctr" defTabSz="844550">
            <a:lnSpc>
              <a:spcPct val="90000"/>
            </a:lnSpc>
            <a:spcBef>
              <a:spcPct val="0"/>
            </a:spcBef>
            <a:spcAft>
              <a:spcPct val="35000"/>
            </a:spcAft>
            <a:buNone/>
          </a:pPr>
          <a:r>
            <a:rPr lang="fr-BE" sz="1900" kern="1200" dirty="0"/>
            <a:t>347 millions de personnes diabétiques</a:t>
          </a:r>
        </a:p>
      </dsp:txBody>
      <dsp:txXfrm>
        <a:off x="1997896" y="2162950"/>
        <a:ext cx="1714723" cy="2121699"/>
      </dsp:txXfrm>
    </dsp:sp>
    <dsp:sp modelId="{CE4BC06B-B201-410E-8E8D-07D35448D8E5}">
      <dsp:nvSpPr>
        <dsp:cNvPr id="0" name=""/>
        <dsp:cNvSpPr/>
      </dsp:nvSpPr>
      <dsp:spPr>
        <a:xfrm>
          <a:off x="4001432" y="1243551"/>
          <a:ext cx="4154503" cy="778188"/>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BE" sz="3300" kern="1200" dirty="0"/>
            <a:t>Obésité infantile</a:t>
          </a:r>
        </a:p>
      </dsp:txBody>
      <dsp:txXfrm>
        <a:off x="4024224" y="1266343"/>
        <a:ext cx="4108919" cy="732604"/>
      </dsp:txXfrm>
    </dsp:sp>
    <dsp:sp modelId="{A4ACD9CD-3F5C-40E0-87A5-6D8ACCDE47AA}">
      <dsp:nvSpPr>
        <dsp:cNvPr id="0" name=""/>
        <dsp:cNvSpPr/>
      </dsp:nvSpPr>
      <dsp:spPr>
        <a:xfrm>
          <a:off x="4339837" y="2108643"/>
          <a:ext cx="1800314" cy="22291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Maladie chronique et neurochimique.</a:t>
          </a:r>
        </a:p>
        <a:p>
          <a:pPr marL="0" lvl="0" indent="0" algn="ctr" defTabSz="844550">
            <a:lnSpc>
              <a:spcPct val="90000"/>
            </a:lnSpc>
            <a:spcBef>
              <a:spcPct val="0"/>
            </a:spcBef>
            <a:spcAft>
              <a:spcPct val="35000"/>
            </a:spcAft>
            <a:buNone/>
          </a:pPr>
          <a:r>
            <a:rPr lang="fr-BE" sz="1900" kern="1200" dirty="0"/>
            <a:t>Des produits dérèglent relation faim / satiété</a:t>
          </a:r>
        </a:p>
      </dsp:txBody>
      <dsp:txXfrm>
        <a:off x="4392566" y="2161372"/>
        <a:ext cx="1694856" cy="2123722"/>
      </dsp:txXfrm>
    </dsp:sp>
    <dsp:sp modelId="{7F3F863F-5AC1-44A1-A064-1D46F8EC133E}">
      <dsp:nvSpPr>
        <dsp:cNvPr id="0" name=""/>
        <dsp:cNvSpPr/>
      </dsp:nvSpPr>
      <dsp:spPr>
        <a:xfrm>
          <a:off x="6330518" y="2109602"/>
          <a:ext cx="1788237" cy="222286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BE" sz="1900" kern="1200" dirty="0"/>
            <a:t>En 15 ans, augmentation de 300%</a:t>
          </a:r>
        </a:p>
      </dsp:txBody>
      <dsp:txXfrm>
        <a:off x="6382894" y="2161978"/>
        <a:ext cx="1683485" cy="2118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CE164-FC74-43E0-8EE9-C98C4C8A34E5}">
      <dsp:nvSpPr>
        <dsp:cNvPr id="0" name=""/>
        <dsp:cNvSpPr/>
      </dsp:nvSpPr>
      <dsp:spPr>
        <a:xfrm>
          <a:off x="1864" y="715"/>
          <a:ext cx="8225871" cy="1160169"/>
        </a:xfrm>
        <a:prstGeom prst="roundRect">
          <a:avLst>
            <a:gd name="adj" fmla="val 10000"/>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fr-FR" sz="5000" kern="1200" dirty="0"/>
            <a:t>Sphère génitale</a:t>
          </a:r>
          <a:endParaRPr lang="fr-BE" sz="5000" kern="1200" dirty="0"/>
        </a:p>
      </dsp:txBody>
      <dsp:txXfrm>
        <a:off x="35844" y="34695"/>
        <a:ext cx="8157911" cy="1092209"/>
      </dsp:txXfrm>
    </dsp:sp>
    <dsp:sp modelId="{A8507896-91F6-4EF6-8BA9-505E88B7DEC7}">
      <dsp:nvSpPr>
        <dsp:cNvPr id="0" name=""/>
        <dsp:cNvSpPr/>
      </dsp:nvSpPr>
      <dsp:spPr>
        <a:xfrm>
          <a:off x="0" y="1177349"/>
          <a:ext cx="3822960" cy="78087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Cancer</a:t>
          </a:r>
          <a:endParaRPr lang="fr-BE" sz="3300" kern="1200" dirty="0"/>
        </a:p>
      </dsp:txBody>
      <dsp:txXfrm>
        <a:off x="22871" y="1200220"/>
        <a:ext cx="3777218" cy="735131"/>
      </dsp:txXfrm>
    </dsp:sp>
    <dsp:sp modelId="{143073F5-68E4-4F88-B901-64C2022C4F33}">
      <dsp:nvSpPr>
        <dsp:cNvPr id="0" name=""/>
        <dsp:cNvSpPr/>
      </dsp:nvSpPr>
      <dsp:spPr>
        <a:xfrm>
          <a:off x="0" y="2073020"/>
          <a:ext cx="3620550" cy="2228395"/>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BE" sz="2600" kern="1200" dirty="0"/>
            <a:t>En 15 ans,</a:t>
          </a:r>
        </a:p>
        <a:p>
          <a:pPr marL="0" lvl="0" indent="0" algn="ctr" defTabSz="1155700">
            <a:lnSpc>
              <a:spcPct val="90000"/>
            </a:lnSpc>
            <a:spcBef>
              <a:spcPct val="0"/>
            </a:spcBef>
            <a:spcAft>
              <a:spcPct val="35000"/>
            </a:spcAft>
            <a:buNone/>
          </a:pPr>
          <a:r>
            <a:rPr lang="fr-BE" sz="2600" kern="1200" dirty="0"/>
            <a:t>Augmentation de 100% des nouveaux cas (seins, prostate, testicules)</a:t>
          </a:r>
        </a:p>
      </dsp:txBody>
      <dsp:txXfrm>
        <a:off x="65267" y="2138287"/>
        <a:ext cx="3490016" cy="2097861"/>
      </dsp:txXfrm>
    </dsp:sp>
    <dsp:sp modelId="{CE4BC06B-B201-410E-8E8D-07D35448D8E5}">
      <dsp:nvSpPr>
        <dsp:cNvPr id="0" name=""/>
        <dsp:cNvSpPr/>
      </dsp:nvSpPr>
      <dsp:spPr>
        <a:xfrm>
          <a:off x="4060003" y="1243551"/>
          <a:ext cx="4096122" cy="77818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Infertilité, stérilité</a:t>
          </a:r>
          <a:endParaRPr lang="fr-BE" sz="3300" kern="1200" dirty="0"/>
        </a:p>
      </dsp:txBody>
      <dsp:txXfrm>
        <a:off x="4082795" y="1266343"/>
        <a:ext cx="4050538" cy="732604"/>
      </dsp:txXfrm>
    </dsp:sp>
    <dsp:sp modelId="{A4ACD9CD-3F5C-40E0-87A5-6D8ACCDE47AA}">
      <dsp:nvSpPr>
        <dsp:cNvPr id="0" name=""/>
        <dsp:cNvSpPr/>
      </dsp:nvSpPr>
      <dsp:spPr>
        <a:xfrm>
          <a:off x="4413899" y="2108643"/>
          <a:ext cx="3623124" cy="2229180"/>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BE" sz="2600" kern="1200" dirty="0"/>
            <a:t>Pertes de spermatozoïdes sains, endométrioses, grossesses assistées, …</a:t>
          </a:r>
        </a:p>
      </dsp:txBody>
      <dsp:txXfrm>
        <a:off x="4479189" y="2173933"/>
        <a:ext cx="3492544" cy="2098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CE164-FC74-43E0-8EE9-C98C4C8A34E5}">
      <dsp:nvSpPr>
        <dsp:cNvPr id="0" name=""/>
        <dsp:cNvSpPr/>
      </dsp:nvSpPr>
      <dsp:spPr>
        <a:xfrm>
          <a:off x="2904" y="1376"/>
          <a:ext cx="8872668" cy="1130086"/>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r-FR" sz="4900" kern="1200" dirty="0"/>
            <a:t>Atteinte neurologique</a:t>
          </a:r>
          <a:endParaRPr lang="fr-BE" sz="4900" kern="1200" dirty="0"/>
        </a:p>
      </dsp:txBody>
      <dsp:txXfrm>
        <a:off x="36003" y="34475"/>
        <a:ext cx="8806470" cy="1063888"/>
      </dsp:txXfrm>
    </dsp:sp>
    <dsp:sp modelId="{A8507896-91F6-4EF6-8BA9-505E88B7DEC7}">
      <dsp:nvSpPr>
        <dsp:cNvPr id="0" name=""/>
        <dsp:cNvSpPr/>
      </dsp:nvSpPr>
      <dsp:spPr>
        <a:xfrm>
          <a:off x="0" y="1184117"/>
          <a:ext cx="8820038" cy="7606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FR" sz="3300" kern="1200" dirty="0"/>
            <a:t>Trouble de la sphère autistique</a:t>
          </a:r>
          <a:endParaRPr lang="fr-BE" sz="3300" kern="1200" dirty="0"/>
        </a:p>
      </dsp:txBody>
      <dsp:txXfrm>
        <a:off x="22278" y="1206395"/>
        <a:ext cx="8775482" cy="716070"/>
      </dsp:txXfrm>
    </dsp:sp>
    <dsp:sp modelId="{143073F5-68E4-4F88-B901-64C2022C4F33}">
      <dsp:nvSpPr>
        <dsp:cNvPr id="0" name=""/>
        <dsp:cNvSpPr/>
      </dsp:nvSpPr>
      <dsp:spPr>
        <a:xfrm>
          <a:off x="24524" y="2071385"/>
          <a:ext cx="8829429" cy="2545203"/>
        </a:xfrm>
        <a:prstGeom prst="roundRect">
          <a:avLst>
            <a:gd name="adj" fmla="val 1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fr-BE" sz="3300" kern="1200" dirty="0"/>
            <a:t>En 40 ans,</a:t>
          </a:r>
        </a:p>
        <a:p>
          <a:pPr marL="0" lvl="0" indent="0" algn="ctr" defTabSz="1466850">
            <a:lnSpc>
              <a:spcPct val="90000"/>
            </a:lnSpc>
            <a:spcBef>
              <a:spcPct val="0"/>
            </a:spcBef>
            <a:spcAft>
              <a:spcPct val="35000"/>
            </a:spcAft>
            <a:buNone/>
          </a:pPr>
          <a:r>
            <a:rPr lang="fr-BE" sz="3300" kern="1200" dirty="0"/>
            <a:t>Augmentation de 1700% </a:t>
          </a:r>
        </a:p>
      </dsp:txBody>
      <dsp:txXfrm>
        <a:off x="99070" y="2145931"/>
        <a:ext cx="8680337" cy="23961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576EA-051C-4069-8AB3-E5F3B5C0F435}" type="datetimeFigureOut">
              <a:rPr lang="fr-BE" smtClean="0"/>
              <a:t>12-05-22</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2A904-4A31-40E9-BC5F-734EA1B0428D}" type="slidenum">
              <a:rPr lang="fr-BE" smtClean="0"/>
              <a:t>‹nr.›</a:t>
            </a:fld>
            <a:endParaRPr lang="fr-BE"/>
          </a:p>
        </p:txBody>
      </p:sp>
    </p:spTree>
    <p:extLst>
      <p:ext uri="{BB962C8B-B14F-4D97-AF65-F5344CB8AC3E}">
        <p14:creationId xmlns:p14="http://schemas.microsoft.com/office/powerpoint/2010/main" val="307959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289/ehp.13072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m-consulte.com/article/301061/article/perturbateurs-endocriniens-environnementaux-et-can"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oi.org/10.1136/bmj.305.6854.609" TargetMode="External"/><Relationship Id="rId4" Type="http://schemas.openxmlformats.org/officeDocument/2006/relationships/hyperlink" Target="http://www.ipubli.inserm.fr/handle/10608/482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j.envpol.2018.03.05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786600" y="5216525"/>
            <a:ext cx="46370875" cy="26084213"/>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91B3636-494C-4DD2-B9CE-082875F38B34}" type="slidenum">
              <a:rPr lang="fr-FR" smtClean="0"/>
              <a:t>2</a:t>
            </a:fld>
            <a:endParaRPr lang="fr-FR" dirty="0"/>
          </a:p>
        </p:txBody>
      </p:sp>
    </p:spTree>
    <p:extLst>
      <p:ext uri="{BB962C8B-B14F-4D97-AF65-F5344CB8AC3E}">
        <p14:creationId xmlns:p14="http://schemas.microsoft.com/office/powerpoint/2010/main" val="348857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786600" y="5216525"/>
            <a:ext cx="46370875" cy="26084213"/>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E91B3636-494C-4DD2-B9CE-082875F38B34}" type="slidenum">
              <a:rPr lang="fr-FR" smtClean="0"/>
              <a:t>26</a:t>
            </a:fld>
            <a:endParaRPr lang="fr-FR" dirty="0"/>
          </a:p>
        </p:txBody>
      </p:sp>
    </p:spTree>
    <p:extLst>
      <p:ext uri="{BB962C8B-B14F-4D97-AF65-F5344CB8AC3E}">
        <p14:creationId xmlns:p14="http://schemas.microsoft.com/office/powerpoint/2010/main" val="3297440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922A83-5773-4711-8A52-1ABFEC10F1AF}" type="slidenum">
              <a:rPr kumimoji="0" lang="es-ES" altLang="fr-FR"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alt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p:txBody>
          <a:bodyPr/>
          <a:lstStyle/>
          <a:p>
            <a:r>
              <a:rPr lang="es-ES" altLang="fr-FR" sz="900"/>
              <a:t>Important issues to consider when addressing endocrine disruption include:</a:t>
            </a:r>
          </a:p>
          <a:p>
            <a:pPr>
              <a:buFontTx/>
              <a:buChar char="•"/>
            </a:pPr>
            <a:r>
              <a:rPr lang="en-US" altLang="fr-FR" sz="900"/>
              <a:t>Age at exposure: exposure of a fetus, an infant or an adult may have different consequences. </a:t>
            </a:r>
          </a:p>
          <a:p>
            <a:pPr>
              <a:buFontTx/>
              <a:buChar char="•"/>
            </a:pPr>
            <a:r>
              <a:rPr lang="en-US" altLang="fr-FR" sz="900"/>
              <a:t>Latency from exposure: the consequences of exposure may not be apparent immediately but later on in life.</a:t>
            </a:r>
          </a:p>
          <a:p>
            <a:pPr>
              <a:buFontTx/>
              <a:buChar char="•"/>
            </a:pPr>
            <a:r>
              <a:rPr lang="en-US" altLang="fr-FR" sz="900"/>
              <a:t>Importance of mixtures: our environments are complex and in our daily lives, we are not only exposed to one environmental factor but to many. We can be exposed to many different kinds of endocrine disruptors which can have additive or synergistic effects. </a:t>
            </a:r>
          </a:p>
          <a:p>
            <a:pPr>
              <a:buFontTx/>
              <a:buChar char="•"/>
            </a:pPr>
            <a:r>
              <a:rPr lang="en-US" altLang="fr-FR" sz="900"/>
              <a:t>Non traditional dose-response dynamics: even low levels of exposure during critical windows of development can have more potent or different effects than higher doses. Many endocrine disrupting chemicals do not have traditional dose-response curves.</a:t>
            </a:r>
          </a:p>
          <a:p>
            <a:pPr>
              <a:buFontTx/>
              <a:buChar char="•"/>
            </a:pPr>
            <a:r>
              <a:rPr lang="en-US" altLang="fr-FR" sz="900"/>
              <a:t>Transgenerational, epigenetic effects: endocrine disrupting chemicals may have effects not only on the individual but also in its progeny. Effects might be transmitted by regulatory factors that control gene expression.</a:t>
            </a:r>
          </a:p>
          <a:p>
            <a:endParaRPr lang="es-ES" altLang="fr-FR" sz="900"/>
          </a:p>
          <a:p>
            <a:r>
              <a:rPr lang="es-ES" altLang="fr-FR" sz="900" i="1"/>
              <a:t>Ref</a:t>
            </a:r>
            <a:r>
              <a:rPr lang="es-ES" altLang="fr-FR" sz="900"/>
              <a:t>:</a:t>
            </a:r>
          </a:p>
          <a:p>
            <a:pPr>
              <a:buFontTx/>
              <a:buChar char="•"/>
            </a:pPr>
            <a:r>
              <a:rPr lang="es-ES" altLang="fr-FR" sz="900"/>
              <a:t>Diamanti-Kandarakis, et al. Endocrine-disrupting chemicals: an Endocrine Society scientific statement. </a:t>
            </a:r>
            <a:r>
              <a:rPr lang="es-ES" altLang="fr-FR" sz="900" i="1"/>
              <a:t>The Endocrine Society</a:t>
            </a:r>
            <a:r>
              <a:rPr lang="es-ES" altLang="fr-FR" sz="900"/>
              <a:t>. 2009</a:t>
            </a:r>
          </a:p>
          <a:p>
            <a:endParaRPr lang="en-GB" altLang="fr-FR" sz="900"/>
          </a:p>
          <a:p>
            <a:r>
              <a:rPr lang="en-GB" altLang="fr-FR" sz="900" b="1"/>
              <a:t>&lt;&lt;NOTE TO USER:  See module on developmental origins of disease for more information.&gt;&gt;</a:t>
            </a:r>
          </a:p>
          <a:p>
            <a:endParaRPr lang="en-US" altLang="fr-FR" sz="900"/>
          </a:p>
        </p:txBody>
      </p:sp>
    </p:spTree>
    <p:extLst>
      <p:ext uri="{BB962C8B-B14F-4D97-AF65-F5344CB8AC3E}">
        <p14:creationId xmlns:p14="http://schemas.microsoft.com/office/powerpoint/2010/main" val="120762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3">
            <a:extLst>
              <a:ext uri="{FF2B5EF4-FFF2-40B4-BE49-F238E27FC236}">
                <a16:creationId xmlns:a16="http://schemas.microsoft.com/office/drawing/2014/main" id="{880A0BAA-7BD2-4C92-97C5-51107ECDD81E}"/>
              </a:ext>
            </a:extLst>
          </p:cNvPr>
          <p:cNvSpPr txBox="1"/>
          <p:nvPr/>
        </p:nvSpPr>
        <p:spPr>
          <a:xfrm>
            <a:off x="3884755" y="8685364"/>
            <a:ext cx="2971443" cy="456843"/>
          </a:xfrm>
          <a:prstGeom prst="rect">
            <a:avLst/>
          </a:prstGeom>
          <a:noFill/>
          <a:ln cap="flat">
            <a:noFill/>
          </a:ln>
        </p:spPr>
        <p:txBody>
          <a:bodyPr vert="horz" wrap="square" lIns="90004" tIns="44997" rIns="90004" bIns="44997"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4163E07-2949-4F39-8320-941E7A34447D}" type="slidenum">
              <a:t>30</a:t>
            </a:fld>
            <a:endParaRPr lang="fr-BE" sz="1800" b="0" i="0" u="none" strike="noStrike" kern="1200" cap="none" spc="0" baseline="0">
              <a:solidFill>
                <a:srgbClr val="000000"/>
              </a:solidFill>
              <a:uFillTx/>
              <a:latin typeface="Calibri"/>
            </a:endParaRPr>
          </a:p>
        </p:txBody>
      </p:sp>
      <p:sp>
        <p:nvSpPr>
          <p:cNvPr id="3" name="Espace réservé du numéro de diapositive 6">
            <a:extLst>
              <a:ext uri="{FF2B5EF4-FFF2-40B4-BE49-F238E27FC236}">
                <a16:creationId xmlns:a16="http://schemas.microsoft.com/office/drawing/2014/main" id="{10F3D159-2450-407B-8C85-14EBD39213E7}"/>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F516E79-6681-43F6-BA7E-060B44B44F26}" type="slidenum">
              <a:t>30</a:t>
            </a:fld>
            <a:endParaRPr lang="fr-BE"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Espace réservé de l'image des diapositives 1">
            <a:extLst>
              <a:ext uri="{FF2B5EF4-FFF2-40B4-BE49-F238E27FC236}">
                <a16:creationId xmlns:a16="http://schemas.microsoft.com/office/drawing/2014/main" id="{02D94FF0-D4D3-46B6-8FEE-309F988956D5}"/>
              </a:ext>
            </a:extLst>
          </p:cNvPr>
          <p:cNvSpPr>
            <a:spLocks noGrp="1" noRot="1" noChangeAspect="1"/>
          </p:cNvSpPr>
          <p:nvPr>
            <p:ph type="sldImg"/>
          </p:nvPr>
        </p:nvSpPr>
        <p:spPr>
          <a:xfrm>
            <a:off x="381000" y="685800"/>
            <a:ext cx="6096000" cy="3429000"/>
          </a:xfrm>
          <a:solidFill>
            <a:srgbClr val="4472C4"/>
          </a:solidFill>
          <a:ln w="25402">
            <a:solidFill>
              <a:srgbClr val="2F528F"/>
            </a:solidFill>
            <a:prstDash val="solid"/>
          </a:ln>
        </p:spPr>
      </p:sp>
      <p:sp>
        <p:nvSpPr>
          <p:cNvPr id="5" name="Espace réservé des commentaires 2">
            <a:extLst>
              <a:ext uri="{FF2B5EF4-FFF2-40B4-BE49-F238E27FC236}">
                <a16:creationId xmlns:a16="http://schemas.microsoft.com/office/drawing/2014/main" id="{B0D6C10B-1DA0-4F82-ACEF-F3D7372AB0EA}"/>
              </a:ext>
            </a:extLst>
          </p:cNvPr>
          <p:cNvSpPr txBox="1">
            <a:spLocks noGrp="1"/>
          </p:cNvSpPr>
          <p:nvPr>
            <p:ph type="body" sz="quarter" idx="1"/>
          </p:nvPr>
        </p:nvSpPr>
        <p:spPr>
          <a:xfrm>
            <a:off x="685800" y="4343400"/>
            <a:ext cx="5486043" cy="4114443"/>
          </a:xfrm>
        </p:spPr>
        <p:txBody>
          <a:bodyPr lIns="90004" tIns="44997" rIns="90004" bIns="44997"/>
          <a:lstStyle/>
          <a:p>
            <a:pPr lvl="0"/>
            <a:r>
              <a:rPr lang="fr-BE"/>
              <a:t>Summary of the findings.</a:t>
            </a:r>
          </a:p>
        </p:txBody>
      </p:sp>
    </p:spTree>
    <p:extLst>
      <p:ext uri="{BB962C8B-B14F-4D97-AF65-F5344CB8AC3E}">
        <p14:creationId xmlns:p14="http://schemas.microsoft.com/office/powerpoint/2010/main" val="3980495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Donner des explications sur le </a:t>
            </a:r>
            <a:r>
              <a:rPr lang="fr-BE" dirty="0" err="1"/>
              <a:t>css</a:t>
            </a:r>
            <a:endParaRPr lang="fr-BE" dirty="0"/>
          </a:p>
        </p:txBody>
      </p:sp>
      <p:sp>
        <p:nvSpPr>
          <p:cNvPr id="4" name="Espace réservé du numéro de diapositive 3"/>
          <p:cNvSpPr>
            <a:spLocks noGrp="1"/>
          </p:cNvSpPr>
          <p:nvPr>
            <p:ph type="sldNum" sz="quarter" idx="5"/>
          </p:nvPr>
        </p:nvSpPr>
        <p:spPr/>
        <p:txBody>
          <a:bodyPr/>
          <a:lstStyle/>
          <a:p>
            <a:fld id="{C172A904-4A31-40E9-BC5F-734EA1B0428D}" type="slidenum">
              <a:rPr lang="fr-BE" smtClean="0"/>
              <a:t>6</a:t>
            </a:fld>
            <a:endParaRPr lang="fr-BE"/>
          </a:p>
        </p:txBody>
      </p:sp>
    </p:spTree>
    <p:extLst>
      <p:ext uri="{BB962C8B-B14F-4D97-AF65-F5344CB8AC3E}">
        <p14:creationId xmlns:p14="http://schemas.microsoft.com/office/powerpoint/2010/main" val="3829965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Personne n’a tous les leviers. Return </a:t>
            </a:r>
            <a:r>
              <a:rPr lang="fr-BE" dirty="0" err="1"/>
              <a:t>economique</a:t>
            </a:r>
            <a:r>
              <a:rPr lang="fr-BE" dirty="0"/>
              <a:t>. </a:t>
            </a:r>
          </a:p>
        </p:txBody>
      </p:sp>
      <p:sp>
        <p:nvSpPr>
          <p:cNvPr id="4" name="Espace réservé du numéro de diapositive 3"/>
          <p:cNvSpPr>
            <a:spLocks noGrp="1"/>
          </p:cNvSpPr>
          <p:nvPr>
            <p:ph type="sldNum" sz="quarter" idx="5"/>
          </p:nvPr>
        </p:nvSpPr>
        <p:spPr/>
        <p:txBody>
          <a:bodyPr/>
          <a:lstStyle/>
          <a:p>
            <a:fld id="{C172A904-4A31-40E9-BC5F-734EA1B0428D}" type="slidenum">
              <a:rPr lang="fr-BE" smtClean="0"/>
              <a:t>8</a:t>
            </a:fld>
            <a:endParaRPr lang="fr-BE"/>
          </a:p>
        </p:txBody>
      </p:sp>
    </p:spTree>
    <p:extLst>
      <p:ext uri="{BB962C8B-B14F-4D97-AF65-F5344CB8AC3E}">
        <p14:creationId xmlns:p14="http://schemas.microsoft.com/office/powerpoint/2010/main" val="32988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786600" y="5216525"/>
            <a:ext cx="46370875" cy="26084213"/>
          </a:xfrm>
        </p:spPr>
      </p:sp>
      <p:sp>
        <p:nvSpPr>
          <p:cNvPr id="3" name="Espace réservé des notes 2"/>
          <p:cNvSpPr>
            <a:spLocks noGrp="1"/>
          </p:cNvSpPr>
          <p:nvPr>
            <p:ph type="body" idx="1"/>
          </p:nvPr>
        </p:nvSpPr>
        <p:spPr/>
        <p:txBody>
          <a:bodyPr/>
          <a:lstStyle/>
          <a:p>
            <a:r>
              <a:rPr lang="fr-BE" b="1" dirty="0"/>
              <a:t>J</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effectLst/>
              </a:rPr>
              <a:t>Sun Qi, Cornelis Marilyn C., Townsend Mary K., Tobias </a:t>
            </a:r>
            <a:r>
              <a:rPr lang="fr-BE" dirty="0" err="1">
                <a:effectLst/>
              </a:rPr>
              <a:t>Deirdre</a:t>
            </a:r>
            <a:r>
              <a:rPr lang="fr-BE" dirty="0">
                <a:effectLst/>
              </a:rPr>
              <a:t> K., </a:t>
            </a:r>
            <a:r>
              <a:rPr lang="fr-BE" dirty="0" err="1">
                <a:effectLst/>
              </a:rPr>
              <a:t>Eliassen</a:t>
            </a:r>
            <a:r>
              <a:rPr lang="fr-BE" dirty="0">
                <a:effectLst/>
              </a:rPr>
              <a:t> A. Heather, Franke Adrian A., … Hu Frank B. (2014). Association of </a:t>
            </a:r>
            <a:r>
              <a:rPr lang="fr-BE" dirty="0" err="1">
                <a:effectLst/>
              </a:rPr>
              <a:t>Urinary</a:t>
            </a:r>
            <a:r>
              <a:rPr lang="fr-BE" dirty="0">
                <a:effectLst/>
              </a:rPr>
              <a:t> Concentrations of </a:t>
            </a:r>
            <a:r>
              <a:rPr lang="fr-BE" dirty="0" err="1">
                <a:effectLst/>
              </a:rPr>
              <a:t>Bisphenol</a:t>
            </a:r>
            <a:r>
              <a:rPr lang="fr-BE" dirty="0">
                <a:effectLst/>
              </a:rPr>
              <a:t> A and </a:t>
            </a:r>
            <a:r>
              <a:rPr lang="fr-BE" dirty="0" err="1">
                <a:effectLst/>
              </a:rPr>
              <a:t>Phthalate</a:t>
            </a:r>
            <a:r>
              <a:rPr lang="fr-BE" dirty="0">
                <a:effectLst/>
              </a:rPr>
              <a:t> </a:t>
            </a:r>
            <a:r>
              <a:rPr lang="fr-BE" dirty="0" err="1">
                <a:effectLst/>
              </a:rPr>
              <a:t>Metabolites</a:t>
            </a:r>
            <a:r>
              <a:rPr lang="fr-BE" dirty="0">
                <a:effectLst/>
              </a:rPr>
              <a:t> </a:t>
            </a:r>
            <a:r>
              <a:rPr lang="fr-BE" dirty="0" err="1">
                <a:effectLst/>
              </a:rPr>
              <a:t>with</a:t>
            </a:r>
            <a:r>
              <a:rPr lang="fr-BE" dirty="0">
                <a:effectLst/>
              </a:rPr>
              <a:t> Risk of Type 2 </a:t>
            </a:r>
            <a:r>
              <a:rPr lang="fr-BE" dirty="0" err="1">
                <a:effectLst/>
              </a:rPr>
              <a:t>Diabetes</a:t>
            </a:r>
            <a:r>
              <a:rPr lang="fr-BE" dirty="0">
                <a:effectLst/>
              </a:rPr>
              <a:t> : A Prospective Investigation in the Nurses’ </a:t>
            </a:r>
            <a:r>
              <a:rPr lang="fr-BE" dirty="0" err="1">
                <a:effectLst/>
              </a:rPr>
              <a:t>Health</a:t>
            </a:r>
            <a:r>
              <a:rPr lang="fr-BE" dirty="0">
                <a:effectLst/>
              </a:rPr>
              <a:t> </a:t>
            </a:r>
            <a:r>
              <a:rPr lang="fr-BE" dirty="0" err="1">
                <a:effectLst/>
              </a:rPr>
              <a:t>Study</a:t>
            </a:r>
            <a:r>
              <a:rPr lang="fr-BE" dirty="0">
                <a:effectLst/>
              </a:rPr>
              <a:t> (NHS) and NHSII </a:t>
            </a:r>
            <a:r>
              <a:rPr lang="fr-BE" dirty="0" err="1">
                <a:effectLst/>
              </a:rPr>
              <a:t>Cohorts</a:t>
            </a:r>
            <a:r>
              <a:rPr lang="fr-BE" dirty="0">
                <a:effectLst/>
              </a:rPr>
              <a:t>. </a:t>
            </a:r>
            <a:r>
              <a:rPr lang="fr-BE" i="1" dirty="0" err="1">
                <a:effectLst/>
              </a:rPr>
              <a:t>Environmental</a:t>
            </a:r>
            <a:r>
              <a:rPr lang="fr-BE" i="1" dirty="0">
                <a:effectLst/>
              </a:rPr>
              <a:t> </a:t>
            </a:r>
            <a:r>
              <a:rPr lang="fr-BE" i="1" dirty="0" err="1">
                <a:effectLst/>
              </a:rPr>
              <a:t>Health</a:t>
            </a:r>
            <a:r>
              <a:rPr lang="fr-BE" i="1" dirty="0">
                <a:effectLst/>
              </a:rPr>
              <a:t> Perspectives</a:t>
            </a:r>
            <a:r>
              <a:rPr lang="fr-BE" dirty="0">
                <a:effectLst/>
              </a:rPr>
              <a:t>, </a:t>
            </a:r>
            <a:r>
              <a:rPr lang="fr-BE" i="1" dirty="0">
                <a:effectLst/>
              </a:rPr>
              <a:t>122</a:t>
            </a:r>
            <a:r>
              <a:rPr lang="fr-BE" dirty="0">
                <a:effectLst/>
              </a:rPr>
              <a:t>(6), 616‑623. </a:t>
            </a:r>
            <a:r>
              <a:rPr lang="fr-BE" dirty="0">
                <a:effectLst/>
                <a:hlinkClick r:id="rId3"/>
              </a:rPr>
              <a:t>https://doi.org/10.1289/ehp.1307201</a:t>
            </a:r>
            <a:endParaRPr lang="fr-BE" dirty="0">
              <a:effectLst/>
            </a:endParaRPr>
          </a:p>
          <a:p>
            <a:endParaRPr lang="fr-BE" b="1" dirty="0"/>
          </a:p>
        </p:txBody>
      </p:sp>
      <p:sp>
        <p:nvSpPr>
          <p:cNvPr id="4" name="Espace réservé du numéro de diapositive 3"/>
          <p:cNvSpPr>
            <a:spLocks noGrp="1"/>
          </p:cNvSpPr>
          <p:nvPr>
            <p:ph type="sldNum" sz="quarter" idx="5"/>
          </p:nvPr>
        </p:nvSpPr>
        <p:spPr/>
        <p:txBody>
          <a:bodyPr/>
          <a:lstStyle/>
          <a:p>
            <a:fld id="{E91B3636-494C-4DD2-B9CE-082875F38B34}" type="slidenum">
              <a:rPr lang="fr-FR" smtClean="0"/>
              <a:t>13</a:t>
            </a:fld>
            <a:endParaRPr lang="fr-FR" dirty="0"/>
          </a:p>
        </p:txBody>
      </p:sp>
    </p:spTree>
    <p:extLst>
      <p:ext uri="{BB962C8B-B14F-4D97-AF65-F5344CB8AC3E}">
        <p14:creationId xmlns:p14="http://schemas.microsoft.com/office/powerpoint/2010/main" val="3974675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786600" y="5216525"/>
            <a:ext cx="46370875" cy="26084213"/>
          </a:xfrm>
        </p:spPr>
      </p:sp>
      <p:sp>
        <p:nvSpPr>
          <p:cNvPr id="3" name="Espace réservé des notes 2"/>
          <p:cNvSpPr>
            <a:spLocks noGrp="1"/>
          </p:cNvSpPr>
          <p:nvPr>
            <p:ph type="body" idx="1"/>
          </p:nvPr>
        </p:nvSpPr>
        <p:spPr/>
        <p:txBody>
          <a:bodyPr/>
          <a:lstStyle/>
          <a:p>
            <a:r>
              <a:rPr lang="fr-BE" b="1" dirty="0"/>
              <a:t>J</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effectLst/>
              </a:rPr>
              <a:t>Fénichel</a:t>
            </a:r>
            <a:r>
              <a:rPr lang="fr-FR" dirty="0">
                <a:effectLst/>
              </a:rPr>
              <a:t> P. (2011). Perturbateurs endocriniens environnementaux et cancers hormonodépendants. De nouveaux facteurs de risque ? </a:t>
            </a:r>
            <a:r>
              <a:rPr lang="fr-FR" i="1" dirty="0">
                <a:effectLst/>
              </a:rPr>
              <a:t>Médecine et longévité, </a:t>
            </a:r>
            <a:r>
              <a:rPr lang="fr-FR" i="0" dirty="0">
                <a:effectLst/>
              </a:rPr>
              <a:t>Vol.3, 2, juin 2011, p. 75-84 </a:t>
            </a:r>
            <a:r>
              <a:rPr lang="fr-BE" dirty="0">
                <a:hlinkClick r:id="rId3"/>
              </a:rPr>
              <a:t>https://www.em-consulte.com/article/301061/article/perturbateurs-endocriniens-environnementaux-et-can</a:t>
            </a:r>
            <a:endParaRPr lang="fr-FR" i="1" dirty="0">
              <a:effectLst/>
            </a:endParaRPr>
          </a:p>
          <a:p>
            <a:endParaRPr lang="fr-BE" b="0" dirty="0"/>
          </a:p>
          <a:p>
            <a:r>
              <a:rPr lang="fr-BE" b="0" dirty="0"/>
              <a:t>Inserm (</a:t>
            </a:r>
            <a:r>
              <a:rPr lang="fr-BE" b="0" dirty="0" err="1"/>
              <a:t>dir</a:t>
            </a:r>
            <a:r>
              <a:rPr lang="fr-BE" b="0" dirty="0"/>
              <a:t>.). Pesticides. Effets sur la santé. Rapport. Paris : Inserm, 2013, XII – 1001 p. – (Expertise collective). </a:t>
            </a:r>
            <a:r>
              <a:rPr lang="fr-BE" dirty="0">
                <a:hlinkClick r:id="rId4"/>
              </a:rPr>
              <a:t>http://www.ipubli.inserm.fr/handle/10608/4820</a:t>
            </a:r>
            <a:endParaRPr lang="fr-BE" b="0" dirty="0"/>
          </a:p>
          <a:p>
            <a:endParaRPr lang="fr-B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Carlsen, E., </a:t>
            </a:r>
            <a:r>
              <a:rPr lang="en-US" dirty="0" err="1">
                <a:effectLst/>
              </a:rPr>
              <a:t>Giwercman</a:t>
            </a:r>
            <a:r>
              <a:rPr lang="en-US" dirty="0">
                <a:effectLst/>
              </a:rPr>
              <a:t>, A., </a:t>
            </a:r>
            <a:r>
              <a:rPr lang="en-US" dirty="0" err="1">
                <a:effectLst/>
              </a:rPr>
              <a:t>Keiding</a:t>
            </a:r>
            <a:r>
              <a:rPr lang="en-US" dirty="0">
                <a:effectLst/>
              </a:rPr>
              <a:t>, N., &amp; </a:t>
            </a:r>
            <a:r>
              <a:rPr lang="en-US" dirty="0" err="1">
                <a:effectLst/>
              </a:rPr>
              <a:t>Skakkebaek</a:t>
            </a:r>
            <a:r>
              <a:rPr lang="en-US" dirty="0">
                <a:effectLst/>
              </a:rPr>
              <a:t>, N. E. (1992). Evidence for decreasing quality of semen during past 50 years. </a:t>
            </a:r>
            <a:r>
              <a:rPr lang="en-US" i="1" dirty="0">
                <a:effectLst/>
              </a:rPr>
              <a:t>British Medical Journal</a:t>
            </a:r>
            <a:r>
              <a:rPr lang="en-US" dirty="0">
                <a:effectLst/>
              </a:rPr>
              <a:t>, </a:t>
            </a:r>
            <a:r>
              <a:rPr lang="en-US" i="1" dirty="0">
                <a:effectLst/>
              </a:rPr>
              <a:t>305</a:t>
            </a:r>
            <a:r>
              <a:rPr lang="en-US" dirty="0">
                <a:effectLst/>
              </a:rPr>
              <a:t>(6854), 609‑613. </a:t>
            </a:r>
            <a:r>
              <a:rPr lang="en-US" dirty="0">
                <a:effectLst/>
                <a:hlinkClick r:id="rId5"/>
              </a:rPr>
              <a:t>https://doi.org/10.1136/bmj.305.6854.609</a:t>
            </a:r>
            <a:endParaRPr lang="en-US" dirty="0">
              <a:effectLst/>
            </a:endParaRPr>
          </a:p>
          <a:p>
            <a:endParaRPr lang="fr-BE" b="1" dirty="0"/>
          </a:p>
        </p:txBody>
      </p:sp>
      <p:sp>
        <p:nvSpPr>
          <p:cNvPr id="4" name="Espace réservé du numéro de diapositive 3"/>
          <p:cNvSpPr>
            <a:spLocks noGrp="1"/>
          </p:cNvSpPr>
          <p:nvPr>
            <p:ph type="sldNum" sz="quarter" idx="5"/>
          </p:nvPr>
        </p:nvSpPr>
        <p:spPr/>
        <p:txBody>
          <a:bodyPr/>
          <a:lstStyle/>
          <a:p>
            <a:fld id="{E91B3636-494C-4DD2-B9CE-082875F38B34}" type="slidenum">
              <a:rPr lang="fr-FR" smtClean="0"/>
              <a:t>14</a:t>
            </a:fld>
            <a:endParaRPr lang="fr-FR" dirty="0"/>
          </a:p>
        </p:txBody>
      </p:sp>
    </p:spTree>
    <p:extLst>
      <p:ext uri="{BB962C8B-B14F-4D97-AF65-F5344CB8AC3E}">
        <p14:creationId xmlns:p14="http://schemas.microsoft.com/office/powerpoint/2010/main" val="260874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9786600" y="5216525"/>
            <a:ext cx="46370875" cy="260842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Dufour, P., </a:t>
            </a:r>
            <a:r>
              <a:rPr lang="en-US" dirty="0" err="1">
                <a:effectLst/>
              </a:rPr>
              <a:t>Pirard</a:t>
            </a:r>
            <a:r>
              <a:rPr lang="en-US" dirty="0">
                <a:effectLst/>
              </a:rPr>
              <a:t>, C., </a:t>
            </a:r>
            <a:r>
              <a:rPr lang="en-US" dirty="0" err="1">
                <a:effectLst/>
              </a:rPr>
              <a:t>Seghaye</a:t>
            </a:r>
            <a:r>
              <a:rPr lang="en-US" dirty="0">
                <a:effectLst/>
              </a:rPr>
              <a:t>, M.-C., &amp; </a:t>
            </a:r>
            <a:r>
              <a:rPr lang="en-US" dirty="0" err="1">
                <a:effectLst/>
              </a:rPr>
              <a:t>Charlier</a:t>
            </a:r>
            <a:r>
              <a:rPr lang="en-US" dirty="0">
                <a:effectLst/>
              </a:rPr>
              <a:t>, C. (2018). Association between </a:t>
            </a:r>
            <a:r>
              <a:rPr lang="en-US" dirty="0" err="1">
                <a:effectLst/>
              </a:rPr>
              <a:t>organohalogenated</a:t>
            </a:r>
            <a:r>
              <a:rPr lang="en-US" dirty="0">
                <a:effectLst/>
              </a:rPr>
              <a:t> pollutants in cord blood and thyroid function in newborns and mothers from Belgian population. </a:t>
            </a:r>
            <a:r>
              <a:rPr lang="en-US" i="1" dirty="0">
                <a:effectLst/>
              </a:rPr>
              <a:t>Environmental Pollution</a:t>
            </a:r>
            <a:r>
              <a:rPr lang="en-US" dirty="0">
                <a:effectLst/>
              </a:rPr>
              <a:t>, </a:t>
            </a:r>
            <a:r>
              <a:rPr lang="en-US" i="1" dirty="0">
                <a:effectLst/>
              </a:rPr>
              <a:t>238</a:t>
            </a:r>
            <a:r>
              <a:rPr lang="en-US" dirty="0">
                <a:effectLst/>
              </a:rPr>
              <a:t>, 389‑396. </a:t>
            </a:r>
            <a:r>
              <a:rPr lang="en-US" dirty="0">
                <a:effectLst/>
                <a:hlinkClick r:id="rId3"/>
              </a:rPr>
              <a:t>https://doi.org/10.1016/j.envpol.2018.03.058</a:t>
            </a:r>
            <a:endParaRPr lang="en-US" dirty="0">
              <a:effectLst/>
            </a:endParaRPr>
          </a:p>
          <a:p>
            <a:endParaRPr lang="fr-BE" b="1" dirty="0"/>
          </a:p>
        </p:txBody>
      </p:sp>
      <p:sp>
        <p:nvSpPr>
          <p:cNvPr id="4" name="Espace réservé du numéro de diapositive 3"/>
          <p:cNvSpPr>
            <a:spLocks noGrp="1"/>
          </p:cNvSpPr>
          <p:nvPr>
            <p:ph type="sldNum" sz="quarter" idx="5"/>
          </p:nvPr>
        </p:nvSpPr>
        <p:spPr/>
        <p:txBody>
          <a:bodyPr/>
          <a:lstStyle/>
          <a:p>
            <a:fld id="{E91B3636-494C-4DD2-B9CE-082875F38B34}" type="slidenum">
              <a:rPr lang="fr-FR" smtClean="0"/>
              <a:t>15</a:t>
            </a:fld>
            <a:endParaRPr lang="fr-FR" dirty="0"/>
          </a:p>
        </p:txBody>
      </p:sp>
    </p:spTree>
    <p:extLst>
      <p:ext uri="{BB962C8B-B14F-4D97-AF65-F5344CB8AC3E}">
        <p14:creationId xmlns:p14="http://schemas.microsoft.com/office/powerpoint/2010/main" val="3577539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4A407DB-D170-4206-837B-57F58288843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1E3280-5193-49D4-9F96-519C7F228EAA}" type="slidenum">
              <a:rPr lang="fr-FR" altLang="fr-FR" sz="1200"/>
              <a:pPr/>
              <a:t>16</a:t>
            </a:fld>
            <a:endParaRPr lang="fr-FR" altLang="fr-FR" sz="1200"/>
          </a:p>
        </p:txBody>
      </p:sp>
      <p:sp>
        <p:nvSpPr>
          <p:cNvPr id="14339" name="Rectangle 2">
            <a:extLst>
              <a:ext uri="{FF2B5EF4-FFF2-40B4-BE49-F238E27FC236}">
                <a16:creationId xmlns:a16="http://schemas.microsoft.com/office/drawing/2014/main" id="{AB05FBD0-4A95-467F-8E77-EF10BB5A7F6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BD3EDEE7-4ADD-4B97-A386-AC605B9698C4}"/>
              </a:ext>
            </a:extLst>
          </p:cNvPr>
          <p:cNvSpPr>
            <a:spLocks noGrp="1" noChangeArrowheads="1"/>
          </p:cNvSpPr>
          <p:nvPr>
            <p:ph type="body" idx="1"/>
          </p:nvPr>
        </p:nvSpPr>
        <p:spPr>
          <a:noFill/>
        </p:spPr>
        <p:txBody>
          <a:bodyP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p>
        </p:txBody>
      </p:sp>
      <p:sp>
        <p:nvSpPr>
          <p:cNvPr id="4" name="Tijdelijke aanduiding voor voettekst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0194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0ADFC022-A5B9-44CB-8162-7DACA5B3F866}"/>
              </a:ext>
            </a:extLst>
          </p:cNvPr>
          <p:cNvSpPr>
            <a:spLocks noGrp="1" noRot="1" noChangeAspect="1" noTextEdit="1"/>
          </p:cNvSpPr>
          <p:nvPr>
            <p:ph type="sldImg"/>
          </p:nvPr>
        </p:nvSpPr>
        <p:spPr>
          <a:xfrm>
            <a:off x="90488" y="744538"/>
            <a:ext cx="6616700" cy="3722687"/>
          </a:xfrm>
          <a:ln/>
        </p:spPr>
      </p:sp>
      <p:sp>
        <p:nvSpPr>
          <p:cNvPr id="15363" name="Notes Placeholder 2">
            <a:extLst>
              <a:ext uri="{FF2B5EF4-FFF2-40B4-BE49-F238E27FC236}">
                <a16:creationId xmlns:a16="http://schemas.microsoft.com/office/drawing/2014/main" id="{3679FCB9-2345-4A0C-98C9-5CABF5E36C3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FA541852-151F-4600-89D5-308958FD3E5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6BFD24-0BEA-4312-95B2-EBFDE1FEDF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921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3048000" y="3124200"/>
            <a:ext cx="8229600" cy="1894362"/>
          </a:xfrm>
        </p:spPr>
        <p:txBody>
          <a:bodyPr/>
          <a:lstStyle>
            <a:lvl1pPr>
              <a:defRPr b="1"/>
            </a:lvl1pPr>
          </a:lstStyle>
          <a:p>
            <a:r>
              <a:rPr kumimoji="0" lang="nl-NL"/>
              <a:t>Klik om de stijl te bewerken</a:t>
            </a:r>
            <a:endParaRPr kumimoji="0" lang="en-US"/>
          </a:p>
        </p:txBody>
      </p:sp>
      <p:sp>
        <p:nvSpPr>
          <p:cNvPr id="9" name="Ondertitel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bwMode="auto">
          <a:xfrm rot="5400000">
            <a:off x="10733828" y="1110597"/>
            <a:ext cx="2286000" cy="508000"/>
          </a:xfrm>
        </p:spPr>
        <p:txBody>
          <a:bodyPr/>
          <a:lstStyle/>
          <a:p>
            <a:fld id="{51D137F7-C79D-48D1-807C-4B676A401AB7}" type="datetime1">
              <a:rPr lang="en-US" smtClean="0"/>
              <a:t>5/12/2022</a:t>
            </a:fld>
            <a:endParaRPr lang="en-US"/>
          </a:p>
        </p:txBody>
      </p:sp>
      <p:sp>
        <p:nvSpPr>
          <p:cNvPr id="17" name="Tijdelijke aanduiding voor voettekst 16"/>
          <p:cNvSpPr>
            <a:spLocks noGrp="1"/>
          </p:cNvSpPr>
          <p:nvPr>
            <p:ph type="ftr" sz="quarter" idx="11"/>
          </p:nvPr>
        </p:nvSpPr>
        <p:spPr bwMode="auto">
          <a:xfrm rot="5400000">
            <a:off x="10045959" y="4117661"/>
            <a:ext cx="3657600" cy="512064"/>
          </a:xfrm>
        </p:spPr>
        <p:txBody>
          <a:bodyPr/>
          <a:lstStyle/>
          <a:p>
            <a:r>
              <a:rPr lang="fr-BE"/>
              <a:t>Dr.J.Pauluis  ONE octobre 2018</a:t>
            </a:r>
            <a:endParaRPr lang="en-US"/>
          </a:p>
        </p:txBody>
      </p:sp>
      <p:sp>
        <p:nvSpPr>
          <p:cNvPr id="10" name="Rechthoek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hoek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hthoek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hthoek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 verbindingslijn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hte verbindingslijn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Rechte verbindingslijn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Rechte verbindingslijn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Rechte verbindingslijn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Rechte verbindingslijn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hthoek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Ova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Ova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Ova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Tijdelijke aanduiding voor dianummer 28"/>
          <p:cNvSpPr>
            <a:spLocks noGrp="1"/>
          </p:cNvSpPr>
          <p:nvPr>
            <p:ph type="sldNum" sz="quarter" idx="12"/>
          </p:nvPr>
        </p:nvSpPr>
        <p:spPr bwMode="auto">
          <a:xfrm>
            <a:off x="1767392" y="4928702"/>
            <a:ext cx="812800" cy="517524"/>
          </a:xfrm>
        </p:spPr>
        <p:txBody>
          <a:bodyPr/>
          <a:lstStyle/>
          <a:p>
            <a:fld id="{344BB2D2-62D0-4A45-BD63-E26301827CF1}" type="slidenum">
              <a:rPr lang="en-US" smtClean="0"/>
              <a:t>‹nr.›</a:t>
            </a:fld>
            <a:endParaRPr lang="en-US"/>
          </a:p>
        </p:txBody>
      </p:sp>
    </p:spTree>
    <p:extLst>
      <p:ext uri="{BB962C8B-B14F-4D97-AF65-F5344CB8AC3E}">
        <p14:creationId xmlns:p14="http://schemas.microsoft.com/office/powerpoint/2010/main" val="125228549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235FFEB2-61BD-4300-8086-3F0336F19693}" type="datetime1">
              <a:rPr lang="en-US" smtClean="0"/>
              <a:t>5/12/2022</a:t>
            </a:fld>
            <a:endParaRPr lang="en-US"/>
          </a:p>
        </p:txBody>
      </p:sp>
      <p:sp>
        <p:nvSpPr>
          <p:cNvPr id="5" name="Tijdelijke aanduiding voor voettekst 4"/>
          <p:cNvSpPr>
            <a:spLocks noGrp="1"/>
          </p:cNvSpPr>
          <p:nvPr>
            <p:ph type="ftr" sz="quarter" idx="11"/>
          </p:nvPr>
        </p:nvSpPr>
        <p:spPr/>
        <p:txBody>
          <a:bodyPr/>
          <a:lstStyle/>
          <a:p>
            <a:r>
              <a:rPr lang="fr-BE"/>
              <a:t>Dr.J.Pauluis  ONE octobre 2018</a:t>
            </a:r>
            <a:endParaRPr lang="en-US"/>
          </a:p>
        </p:txBody>
      </p:sp>
      <p:sp>
        <p:nvSpPr>
          <p:cNvPr id="6" name="Tijdelijke aanduiding voor dianummer 5"/>
          <p:cNvSpPr>
            <a:spLocks noGrp="1"/>
          </p:cNvSpPr>
          <p:nvPr>
            <p:ph type="sldNum" sz="quarter" idx="12"/>
          </p:nvPr>
        </p:nvSpPr>
        <p:spPr/>
        <p:txBody>
          <a:bodyPr/>
          <a:lstStyle/>
          <a:p>
            <a:fld id="{344BB2D2-62D0-4A45-BD63-E26301827CF1}" type="slidenum">
              <a:rPr lang="en-US" smtClean="0"/>
              <a:t>‹nr.›</a:t>
            </a:fld>
            <a:endParaRPr lang="en-US"/>
          </a:p>
        </p:txBody>
      </p:sp>
    </p:spTree>
    <p:extLst>
      <p:ext uri="{BB962C8B-B14F-4D97-AF65-F5344CB8AC3E}">
        <p14:creationId xmlns:p14="http://schemas.microsoft.com/office/powerpoint/2010/main" val="422778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0"/>
            <a:ext cx="22352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E7335D6-A4D1-4FB9-ACDB-16FACE809024}" type="datetime1">
              <a:rPr lang="en-US" smtClean="0"/>
              <a:t>5/12/2022</a:t>
            </a:fld>
            <a:endParaRPr lang="en-US"/>
          </a:p>
        </p:txBody>
      </p:sp>
      <p:sp>
        <p:nvSpPr>
          <p:cNvPr id="5" name="Tijdelijke aanduiding voor voettekst 4"/>
          <p:cNvSpPr>
            <a:spLocks noGrp="1"/>
          </p:cNvSpPr>
          <p:nvPr>
            <p:ph type="ftr" sz="quarter" idx="11"/>
          </p:nvPr>
        </p:nvSpPr>
        <p:spPr/>
        <p:txBody>
          <a:bodyPr/>
          <a:lstStyle/>
          <a:p>
            <a:r>
              <a:rPr lang="fr-BE"/>
              <a:t>Dr.J.Pauluis  ONE octobre 2018</a:t>
            </a:r>
            <a:endParaRPr lang="en-US"/>
          </a:p>
        </p:txBody>
      </p:sp>
      <p:sp>
        <p:nvSpPr>
          <p:cNvPr id="6" name="Tijdelijke aanduiding voor dianummer 5"/>
          <p:cNvSpPr>
            <a:spLocks noGrp="1"/>
          </p:cNvSpPr>
          <p:nvPr>
            <p:ph type="sldNum" sz="quarter" idx="12"/>
          </p:nvPr>
        </p:nvSpPr>
        <p:spPr/>
        <p:txBody>
          <a:bodyPr/>
          <a:lstStyle/>
          <a:p>
            <a:fld id="{344BB2D2-62D0-4A45-BD63-E26301827CF1}" type="slidenum">
              <a:rPr lang="en-US" smtClean="0"/>
              <a:t>‹nr.›</a:t>
            </a:fld>
            <a:endParaRPr lang="en-US"/>
          </a:p>
        </p:txBody>
      </p:sp>
    </p:spTree>
    <p:extLst>
      <p:ext uri="{BB962C8B-B14F-4D97-AF65-F5344CB8AC3E}">
        <p14:creationId xmlns:p14="http://schemas.microsoft.com/office/powerpoint/2010/main" val="218936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BE"/>
          </a:p>
        </p:txBody>
      </p:sp>
      <p:sp>
        <p:nvSpPr>
          <p:cNvPr id="3" name="Espace réservé du contenu 2"/>
          <p:cNvSpPr>
            <a:spLocks noGrp="1"/>
          </p:cNvSpPr>
          <p:nvPr>
            <p:ph sz="half" idx="1"/>
          </p:nvPr>
        </p:nvSpPr>
        <p:spPr>
          <a:xfrm>
            <a:off x="609601" y="838200"/>
            <a:ext cx="5568951"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81751" y="838200"/>
            <a:ext cx="5571067"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334433" y="6669088"/>
            <a:ext cx="2497667" cy="188912"/>
          </a:xfrm>
        </p:spPr>
        <p:txBody>
          <a:bodyPr/>
          <a:lstStyle>
            <a:lvl1pPr>
              <a:defRPr/>
            </a:lvl1pPr>
          </a:lstStyle>
          <a:p>
            <a:fld id="{B3D6D5BF-9944-4F55-B92F-8D43B9EF3250}" type="datetime1">
              <a:rPr lang="en-US" altLang="fr-FR" smtClean="0"/>
              <a:t>5/12/2022</a:t>
            </a:fld>
            <a:endParaRPr lang="en-GB" altLang="fr-FR"/>
          </a:p>
        </p:txBody>
      </p:sp>
      <p:sp>
        <p:nvSpPr>
          <p:cNvPr id="6" name="Espace réservé du numéro de diapositive 5"/>
          <p:cNvSpPr>
            <a:spLocks noGrp="1"/>
          </p:cNvSpPr>
          <p:nvPr>
            <p:ph type="sldNum" sz="quarter" idx="11"/>
          </p:nvPr>
        </p:nvSpPr>
        <p:spPr>
          <a:xfrm>
            <a:off x="11089218" y="6597650"/>
            <a:ext cx="1102783" cy="260350"/>
          </a:xfrm>
        </p:spPr>
        <p:txBody>
          <a:bodyPr/>
          <a:lstStyle>
            <a:lvl1pPr>
              <a:defRPr/>
            </a:lvl1pPr>
          </a:lstStyle>
          <a:p>
            <a:fld id="{50554BD1-6424-486D-B229-D0CBB890F6A4}" type="slidenum">
              <a:rPr lang="en-GB" altLang="fr-FR"/>
              <a:pPr/>
              <a:t>‹nr.›</a:t>
            </a:fld>
            <a:endParaRPr lang="en-GB" altLang="fr-FR"/>
          </a:p>
        </p:txBody>
      </p:sp>
    </p:spTree>
    <p:extLst>
      <p:ext uri="{BB962C8B-B14F-4D97-AF65-F5344CB8AC3E}">
        <p14:creationId xmlns:p14="http://schemas.microsoft.com/office/powerpoint/2010/main" val="3775385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ond_wit_def">
            <a:extLst>
              <a:ext uri="{FF2B5EF4-FFF2-40B4-BE49-F238E27FC236}">
                <a16:creationId xmlns:a16="http://schemas.microsoft.com/office/drawing/2014/main" id="{B0612C89-7073-454D-8399-DCDD0DEF5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1" y="417513"/>
            <a:ext cx="11156951"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a:extLst>
              <a:ext uri="{FF2B5EF4-FFF2-40B4-BE49-F238E27FC236}">
                <a16:creationId xmlns:a16="http://schemas.microsoft.com/office/drawing/2014/main" id="{C82B92BA-6772-4018-A769-7EB0FA576167}"/>
              </a:ext>
            </a:extLst>
          </p:cNvPr>
          <p:cNvGrpSpPr>
            <a:grpSpLocks/>
          </p:cNvGrpSpPr>
          <p:nvPr/>
        </p:nvGrpSpPr>
        <p:grpSpPr bwMode="auto">
          <a:xfrm>
            <a:off x="624418" y="3789364"/>
            <a:ext cx="10064749" cy="2530475"/>
            <a:chOff x="302" y="2389"/>
            <a:chExt cx="4755" cy="1594"/>
          </a:xfrm>
        </p:grpSpPr>
        <p:sp>
          <p:nvSpPr>
            <p:cNvPr id="6" name="Rectangle 9">
              <a:extLst>
                <a:ext uri="{FF2B5EF4-FFF2-40B4-BE49-F238E27FC236}">
                  <a16:creationId xmlns:a16="http://schemas.microsoft.com/office/drawing/2014/main" id="{6DF2E995-1607-4A41-A5F5-67EA80AF7749}"/>
                </a:ext>
              </a:extLst>
            </p:cNvPr>
            <p:cNvSpPr>
              <a:spLocks noChangeArrowheads="1"/>
            </p:cNvSpPr>
            <p:nvPr userDrawn="1"/>
          </p:nvSpPr>
          <p:spPr bwMode="auto">
            <a:xfrm>
              <a:off x="302" y="3113"/>
              <a:ext cx="4391" cy="870"/>
            </a:xfrm>
            <a:prstGeom prst="rect">
              <a:avLst/>
            </a:prstGeom>
            <a:solidFill>
              <a:srgbClr val="606E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sz="1800" b="0">
                <a:solidFill>
                  <a:srgbClr val="CDD1BE"/>
                </a:solidFill>
              </a:endParaRPr>
            </a:p>
          </p:txBody>
        </p:sp>
        <p:sp>
          <p:nvSpPr>
            <p:cNvPr id="7" name="Oval 10">
              <a:extLst>
                <a:ext uri="{FF2B5EF4-FFF2-40B4-BE49-F238E27FC236}">
                  <a16:creationId xmlns:a16="http://schemas.microsoft.com/office/drawing/2014/main" id="{E2903A58-453B-46AC-AD56-3DDFB3225960}"/>
                </a:ext>
              </a:extLst>
            </p:cNvPr>
            <p:cNvSpPr>
              <a:spLocks noChangeArrowheads="1"/>
            </p:cNvSpPr>
            <p:nvPr userDrawn="1"/>
          </p:nvSpPr>
          <p:spPr bwMode="auto">
            <a:xfrm>
              <a:off x="3707" y="2389"/>
              <a:ext cx="1350" cy="1350"/>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8" name="Oval 11">
            <a:extLst>
              <a:ext uri="{FF2B5EF4-FFF2-40B4-BE49-F238E27FC236}">
                <a16:creationId xmlns:a16="http://schemas.microsoft.com/office/drawing/2014/main" id="{B13AAB02-FC05-4620-9FE0-D8F743F86186}"/>
              </a:ext>
            </a:extLst>
          </p:cNvPr>
          <p:cNvSpPr>
            <a:spLocks noChangeArrowheads="1"/>
          </p:cNvSpPr>
          <p:nvPr/>
        </p:nvSpPr>
        <p:spPr bwMode="auto">
          <a:xfrm>
            <a:off x="609600" y="4435475"/>
            <a:ext cx="1246717" cy="935038"/>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pic>
        <p:nvPicPr>
          <p:cNvPr id="9" name="Picture 12" descr="FOD_tekening">
            <a:extLst>
              <a:ext uri="{FF2B5EF4-FFF2-40B4-BE49-F238E27FC236}">
                <a16:creationId xmlns:a16="http://schemas.microsoft.com/office/drawing/2014/main" id="{DFB6358F-A9C7-4447-AB48-A00C78CD37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1" y="4578351"/>
            <a:ext cx="912284"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be_logo_big2">
            <a:extLst>
              <a:ext uri="{FF2B5EF4-FFF2-40B4-BE49-F238E27FC236}">
                <a16:creationId xmlns:a16="http://schemas.microsoft.com/office/drawing/2014/main" id="{327F2E9E-8955-428B-93CC-43A4C067E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7700" y="4365626"/>
            <a:ext cx="1509184"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6">
            <a:extLst>
              <a:ext uri="{FF2B5EF4-FFF2-40B4-BE49-F238E27FC236}">
                <a16:creationId xmlns:a16="http://schemas.microsoft.com/office/drawing/2014/main" id="{1E9FDDFF-4C1B-4361-AB52-5C8E183F8BD6}"/>
              </a:ext>
            </a:extLst>
          </p:cNvPr>
          <p:cNvSpPr txBox="1">
            <a:spLocks noChangeArrowheads="1"/>
          </p:cNvSpPr>
          <p:nvPr/>
        </p:nvSpPr>
        <p:spPr bwMode="auto">
          <a:xfrm>
            <a:off x="467784" y="230189"/>
            <a:ext cx="1081193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defRPr/>
            </a:pPr>
            <a:r>
              <a:rPr lang="en-US" sz="1000" b="0">
                <a:solidFill>
                  <a:srgbClr val="000000"/>
                </a:solidFill>
                <a:latin typeface="Trebuchet MS" pitchFamily="34" charset="0"/>
              </a:rPr>
              <a:t>SPF SANTE PUBLIQUE, SECURITE DE LA CHAINE ALIMENTAIRE ET ENVIRONNEMENT</a:t>
            </a:r>
          </a:p>
        </p:txBody>
      </p:sp>
      <p:sp>
        <p:nvSpPr>
          <p:cNvPr id="3074" name="Rectangle 2"/>
          <p:cNvSpPr>
            <a:spLocks noGrp="1" noChangeArrowheads="1"/>
          </p:cNvSpPr>
          <p:nvPr>
            <p:ph type="ctrTitle"/>
          </p:nvPr>
        </p:nvSpPr>
        <p:spPr>
          <a:xfrm>
            <a:off x="1007533" y="547689"/>
            <a:ext cx="10464800" cy="1081087"/>
          </a:xfrm>
        </p:spPr>
        <p:txBody>
          <a:bodyPr/>
          <a:lstStyle>
            <a:lvl1pPr>
              <a:defRPr sz="2800"/>
            </a:lvl1pPr>
          </a:lstStyle>
          <a:p>
            <a:pPr lvl="0"/>
            <a:r>
              <a:rPr lang="nl-NL" noProof="0"/>
              <a:t>Klik om het opmaakprofiel te bewerken</a:t>
            </a:r>
          </a:p>
        </p:txBody>
      </p:sp>
      <p:sp>
        <p:nvSpPr>
          <p:cNvPr id="3075" name="Rectangle 3"/>
          <p:cNvSpPr>
            <a:spLocks noGrp="1" noChangeArrowheads="1"/>
          </p:cNvSpPr>
          <p:nvPr>
            <p:ph type="subTitle" idx="1"/>
          </p:nvPr>
        </p:nvSpPr>
        <p:spPr>
          <a:xfrm>
            <a:off x="1007534" y="1773239"/>
            <a:ext cx="10850033" cy="2663825"/>
          </a:xfrm>
        </p:spPr>
        <p:txBody>
          <a:bodyPr/>
          <a:lstStyle>
            <a:lvl1pPr>
              <a:defRPr sz="2400" b="1"/>
            </a:lvl1pPr>
            <a:lvl2pPr marL="628650" lvl="1">
              <a:defRPr b="0"/>
            </a:lvl2pPr>
          </a:lstStyle>
          <a:p>
            <a:pPr lvl="0"/>
            <a:r>
              <a:rPr lang="en-US" noProof="0"/>
              <a:t>Main title 2</a:t>
            </a:r>
          </a:p>
          <a:p>
            <a:pPr lvl="1"/>
            <a:endParaRPr lang="en-US" noProof="0"/>
          </a:p>
          <a:p>
            <a:pPr lvl="1"/>
            <a:r>
              <a:rPr lang="nl-BE" noProof="0"/>
              <a:t>Author</a:t>
            </a:r>
          </a:p>
          <a:p>
            <a:pPr lvl="1"/>
            <a:r>
              <a:rPr lang="nl-BE" noProof="0"/>
              <a:t>date – place</a:t>
            </a:r>
          </a:p>
        </p:txBody>
      </p:sp>
      <p:sp>
        <p:nvSpPr>
          <p:cNvPr id="12" name="Rectangle 6">
            <a:extLst>
              <a:ext uri="{FF2B5EF4-FFF2-40B4-BE49-F238E27FC236}">
                <a16:creationId xmlns:a16="http://schemas.microsoft.com/office/drawing/2014/main" id="{8043C1DE-682A-4F4E-8FF0-81C6A2FB8428}"/>
              </a:ext>
            </a:extLst>
          </p:cNvPr>
          <p:cNvSpPr>
            <a:spLocks noGrp="1" noChangeArrowheads="1"/>
          </p:cNvSpPr>
          <p:nvPr>
            <p:ph type="sldNum" sz="quarter" idx="10"/>
          </p:nvPr>
        </p:nvSpPr>
        <p:spPr>
          <a:xfrm>
            <a:off x="0" y="908051"/>
            <a:ext cx="958851" cy="358775"/>
          </a:xfrm>
        </p:spPr>
        <p:txBody>
          <a:bodyPr/>
          <a:lstStyle>
            <a:lvl1pPr>
              <a:defRPr>
                <a:latin typeface="Trebuchet MS" panose="020B0603020202020204" pitchFamily="34" charset="0"/>
              </a:defRPr>
            </a:lvl1pPr>
          </a:lstStyle>
          <a:p>
            <a:pPr>
              <a:defRPr/>
            </a:pPr>
            <a:fld id="{CE124487-5907-4EF9-8DCB-7B62F4C8DAF2}" type="slidenum">
              <a:rPr lang="nl-NL" altLang="en-US"/>
              <a:pPr>
                <a:defRPr/>
              </a:pPr>
              <a:t>‹nr.›</a:t>
            </a:fld>
            <a:endParaRPr lang="nl-NL" altLang="en-US"/>
          </a:p>
        </p:txBody>
      </p:sp>
    </p:spTree>
    <p:extLst>
      <p:ext uri="{BB962C8B-B14F-4D97-AF65-F5344CB8AC3E}">
        <p14:creationId xmlns:p14="http://schemas.microsoft.com/office/powerpoint/2010/main" val="1103037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B831A6-95D9-49A4-9BC9-B567AB0DF517}"/>
              </a:ext>
            </a:extLst>
          </p:cNvPr>
          <p:cNvSpPr>
            <a:spLocks noGrp="1" noChangeArrowheads="1"/>
          </p:cNvSpPr>
          <p:nvPr>
            <p:ph type="dt" sz="half" idx="10"/>
          </p:nvPr>
        </p:nvSpPr>
        <p:spPr>
          <a:ln/>
        </p:spPr>
        <p:txBody>
          <a:bodyPr/>
          <a:lstStyle>
            <a:lvl1pPr>
              <a:defRPr/>
            </a:lvl1pPr>
          </a:lstStyle>
          <a:p>
            <a:pPr>
              <a:defRPr/>
            </a:pPr>
            <a:fld id="{DA33B782-9DD2-4D55-AF95-B3C257CF4101}" type="datetime1">
              <a:rPr lang="en-US" smtClean="0"/>
              <a:t>5/12/2022</a:t>
            </a:fld>
            <a:endParaRPr lang="nl-NL"/>
          </a:p>
        </p:txBody>
      </p:sp>
      <p:sp>
        <p:nvSpPr>
          <p:cNvPr id="5" name="Rectangle 5">
            <a:extLst>
              <a:ext uri="{FF2B5EF4-FFF2-40B4-BE49-F238E27FC236}">
                <a16:creationId xmlns:a16="http://schemas.microsoft.com/office/drawing/2014/main" id="{5282AAE3-81B9-4E97-BB90-DA6E6EA81851}"/>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6" name="Rectangle 6">
            <a:extLst>
              <a:ext uri="{FF2B5EF4-FFF2-40B4-BE49-F238E27FC236}">
                <a16:creationId xmlns:a16="http://schemas.microsoft.com/office/drawing/2014/main" id="{D97D26E6-5D80-4B1E-BADF-BF62BB0FAEC3}"/>
              </a:ext>
            </a:extLst>
          </p:cNvPr>
          <p:cNvSpPr>
            <a:spLocks noGrp="1" noChangeArrowheads="1"/>
          </p:cNvSpPr>
          <p:nvPr>
            <p:ph type="sldNum" sz="quarter" idx="12"/>
          </p:nvPr>
        </p:nvSpPr>
        <p:spPr>
          <a:ln/>
        </p:spPr>
        <p:txBody>
          <a:bodyPr/>
          <a:lstStyle>
            <a:lvl1pPr>
              <a:defRPr/>
            </a:lvl1pPr>
          </a:lstStyle>
          <a:p>
            <a:pPr>
              <a:defRPr/>
            </a:pPr>
            <a:fld id="{70DD0606-4ADA-4614-9F5F-64F35741A443}" type="slidenum">
              <a:rPr lang="nl-NL" altLang="en-US"/>
              <a:pPr>
                <a:defRPr/>
              </a:pPr>
              <a:t>‹nr.›</a:t>
            </a:fld>
            <a:endParaRPr lang="nl-NL" altLang="en-US"/>
          </a:p>
        </p:txBody>
      </p:sp>
    </p:spTree>
    <p:extLst>
      <p:ext uri="{BB962C8B-B14F-4D97-AF65-F5344CB8AC3E}">
        <p14:creationId xmlns:p14="http://schemas.microsoft.com/office/powerpoint/2010/main" val="952224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C46A615-DFCF-4C72-B33B-13B99D6BE0F4}"/>
              </a:ext>
            </a:extLst>
          </p:cNvPr>
          <p:cNvSpPr>
            <a:spLocks noGrp="1" noChangeArrowheads="1"/>
          </p:cNvSpPr>
          <p:nvPr>
            <p:ph type="dt" sz="half" idx="10"/>
          </p:nvPr>
        </p:nvSpPr>
        <p:spPr>
          <a:ln/>
        </p:spPr>
        <p:txBody>
          <a:bodyPr/>
          <a:lstStyle>
            <a:lvl1pPr>
              <a:defRPr/>
            </a:lvl1pPr>
          </a:lstStyle>
          <a:p>
            <a:pPr>
              <a:defRPr/>
            </a:pPr>
            <a:fld id="{161C8E18-2330-4E12-AE5A-AD94919D2A4D}" type="datetime1">
              <a:rPr lang="en-US" smtClean="0"/>
              <a:t>5/12/2022</a:t>
            </a:fld>
            <a:endParaRPr lang="nl-NL"/>
          </a:p>
        </p:txBody>
      </p:sp>
      <p:sp>
        <p:nvSpPr>
          <p:cNvPr id="5" name="Rectangle 5">
            <a:extLst>
              <a:ext uri="{FF2B5EF4-FFF2-40B4-BE49-F238E27FC236}">
                <a16:creationId xmlns:a16="http://schemas.microsoft.com/office/drawing/2014/main" id="{19A46A19-EFF3-4121-8B54-66342F992BBE}"/>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6" name="Rectangle 6">
            <a:extLst>
              <a:ext uri="{FF2B5EF4-FFF2-40B4-BE49-F238E27FC236}">
                <a16:creationId xmlns:a16="http://schemas.microsoft.com/office/drawing/2014/main" id="{0923600B-A582-4544-84D0-632EB1273299}"/>
              </a:ext>
            </a:extLst>
          </p:cNvPr>
          <p:cNvSpPr>
            <a:spLocks noGrp="1" noChangeArrowheads="1"/>
          </p:cNvSpPr>
          <p:nvPr>
            <p:ph type="sldNum" sz="quarter" idx="12"/>
          </p:nvPr>
        </p:nvSpPr>
        <p:spPr>
          <a:ln/>
        </p:spPr>
        <p:txBody>
          <a:bodyPr/>
          <a:lstStyle>
            <a:lvl1pPr>
              <a:defRPr/>
            </a:lvl1pPr>
          </a:lstStyle>
          <a:p>
            <a:pPr>
              <a:defRPr/>
            </a:pPr>
            <a:fld id="{2C9C2563-F64A-4357-8A08-47304CDD46F3}" type="slidenum">
              <a:rPr lang="nl-NL" altLang="en-US"/>
              <a:pPr>
                <a:defRPr/>
              </a:pPr>
              <a:t>‹nr.›</a:t>
            </a:fld>
            <a:endParaRPr lang="nl-NL" altLang="en-US"/>
          </a:p>
        </p:txBody>
      </p:sp>
    </p:spTree>
    <p:extLst>
      <p:ext uri="{BB962C8B-B14F-4D97-AF65-F5344CB8AC3E}">
        <p14:creationId xmlns:p14="http://schemas.microsoft.com/office/powerpoint/2010/main" val="413258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7533" y="1557339"/>
            <a:ext cx="5226051"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36785" y="1557339"/>
            <a:ext cx="5228167" cy="3743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9C379BD-2C19-4DB3-9747-CC0387D36681}"/>
              </a:ext>
            </a:extLst>
          </p:cNvPr>
          <p:cNvSpPr>
            <a:spLocks noGrp="1" noChangeArrowheads="1"/>
          </p:cNvSpPr>
          <p:nvPr>
            <p:ph type="dt" sz="half" idx="10"/>
          </p:nvPr>
        </p:nvSpPr>
        <p:spPr>
          <a:ln/>
        </p:spPr>
        <p:txBody>
          <a:bodyPr/>
          <a:lstStyle>
            <a:lvl1pPr>
              <a:defRPr/>
            </a:lvl1pPr>
          </a:lstStyle>
          <a:p>
            <a:pPr>
              <a:defRPr/>
            </a:pPr>
            <a:fld id="{82F77165-C90A-4AAD-9664-D23900BBC5A8}" type="datetime1">
              <a:rPr lang="en-US" smtClean="0"/>
              <a:t>5/12/2022</a:t>
            </a:fld>
            <a:endParaRPr lang="nl-NL"/>
          </a:p>
        </p:txBody>
      </p:sp>
      <p:sp>
        <p:nvSpPr>
          <p:cNvPr id="6" name="Rectangle 5">
            <a:extLst>
              <a:ext uri="{FF2B5EF4-FFF2-40B4-BE49-F238E27FC236}">
                <a16:creationId xmlns:a16="http://schemas.microsoft.com/office/drawing/2014/main" id="{7335C8E6-8617-47E6-8582-ECC6215B1325}"/>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7" name="Rectangle 6">
            <a:extLst>
              <a:ext uri="{FF2B5EF4-FFF2-40B4-BE49-F238E27FC236}">
                <a16:creationId xmlns:a16="http://schemas.microsoft.com/office/drawing/2014/main" id="{F27B5946-27AC-424B-8B24-50E76B94D928}"/>
              </a:ext>
            </a:extLst>
          </p:cNvPr>
          <p:cNvSpPr>
            <a:spLocks noGrp="1" noChangeArrowheads="1"/>
          </p:cNvSpPr>
          <p:nvPr>
            <p:ph type="sldNum" sz="quarter" idx="12"/>
          </p:nvPr>
        </p:nvSpPr>
        <p:spPr>
          <a:ln/>
        </p:spPr>
        <p:txBody>
          <a:bodyPr/>
          <a:lstStyle>
            <a:lvl1pPr>
              <a:defRPr/>
            </a:lvl1pPr>
          </a:lstStyle>
          <a:p>
            <a:pPr>
              <a:defRPr/>
            </a:pPr>
            <a:fld id="{B2378BDE-A91D-4076-B480-6C2BAA06E832}" type="slidenum">
              <a:rPr lang="nl-NL" altLang="en-US"/>
              <a:pPr>
                <a:defRPr/>
              </a:pPr>
              <a:t>‹nr.›</a:t>
            </a:fld>
            <a:endParaRPr lang="nl-NL" altLang="en-US"/>
          </a:p>
        </p:txBody>
      </p:sp>
    </p:spTree>
    <p:extLst>
      <p:ext uri="{BB962C8B-B14F-4D97-AF65-F5344CB8AC3E}">
        <p14:creationId xmlns:p14="http://schemas.microsoft.com/office/powerpoint/2010/main" val="338645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2108BF9-5059-4906-B297-8B128FDD03F7}"/>
              </a:ext>
            </a:extLst>
          </p:cNvPr>
          <p:cNvSpPr>
            <a:spLocks noGrp="1" noChangeArrowheads="1"/>
          </p:cNvSpPr>
          <p:nvPr>
            <p:ph type="dt" sz="half" idx="10"/>
          </p:nvPr>
        </p:nvSpPr>
        <p:spPr>
          <a:ln/>
        </p:spPr>
        <p:txBody>
          <a:bodyPr/>
          <a:lstStyle>
            <a:lvl1pPr>
              <a:defRPr/>
            </a:lvl1pPr>
          </a:lstStyle>
          <a:p>
            <a:pPr>
              <a:defRPr/>
            </a:pPr>
            <a:fld id="{CDAB148E-06F3-49F5-89B0-33F0EA1F9357}" type="datetime1">
              <a:rPr lang="en-US" smtClean="0"/>
              <a:t>5/12/2022</a:t>
            </a:fld>
            <a:endParaRPr lang="nl-NL"/>
          </a:p>
        </p:txBody>
      </p:sp>
      <p:sp>
        <p:nvSpPr>
          <p:cNvPr id="8" name="Rectangle 5">
            <a:extLst>
              <a:ext uri="{FF2B5EF4-FFF2-40B4-BE49-F238E27FC236}">
                <a16:creationId xmlns:a16="http://schemas.microsoft.com/office/drawing/2014/main" id="{018F01E7-5EC5-44AA-A01C-1F6681BE0EC2}"/>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9" name="Rectangle 6">
            <a:extLst>
              <a:ext uri="{FF2B5EF4-FFF2-40B4-BE49-F238E27FC236}">
                <a16:creationId xmlns:a16="http://schemas.microsoft.com/office/drawing/2014/main" id="{54BAEA03-C9D2-4548-B575-48B5B51165CD}"/>
              </a:ext>
            </a:extLst>
          </p:cNvPr>
          <p:cNvSpPr>
            <a:spLocks noGrp="1" noChangeArrowheads="1"/>
          </p:cNvSpPr>
          <p:nvPr>
            <p:ph type="sldNum" sz="quarter" idx="12"/>
          </p:nvPr>
        </p:nvSpPr>
        <p:spPr>
          <a:ln/>
        </p:spPr>
        <p:txBody>
          <a:bodyPr/>
          <a:lstStyle>
            <a:lvl1pPr>
              <a:defRPr/>
            </a:lvl1pPr>
          </a:lstStyle>
          <a:p>
            <a:pPr>
              <a:defRPr/>
            </a:pPr>
            <a:fld id="{3DDC69DF-3A0C-4C13-9E73-EF3CF1FE0B3F}" type="slidenum">
              <a:rPr lang="nl-NL" altLang="en-US"/>
              <a:pPr>
                <a:defRPr/>
              </a:pPr>
              <a:t>‹nr.›</a:t>
            </a:fld>
            <a:endParaRPr lang="nl-NL" altLang="en-US"/>
          </a:p>
        </p:txBody>
      </p:sp>
    </p:spTree>
    <p:extLst>
      <p:ext uri="{BB962C8B-B14F-4D97-AF65-F5344CB8AC3E}">
        <p14:creationId xmlns:p14="http://schemas.microsoft.com/office/powerpoint/2010/main" val="2719731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AE6EE6F-8FF8-4188-A637-1E218517808F}"/>
              </a:ext>
            </a:extLst>
          </p:cNvPr>
          <p:cNvSpPr>
            <a:spLocks noGrp="1" noChangeArrowheads="1"/>
          </p:cNvSpPr>
          <p:nvPr>
            <p:ph type="dt" sz="half" idx="10"/>
          </p:nvPr>
        </p:nvSpPr>
        <p:spPr>
          <a:ln/>
        </p:spPr>
        <p:txBody>
          <a:bodyPr/>
          <a:lstStyle>
            <a:lvl1pPr>
              <a:defRPr/>
            </a:lvl1pPr>
          </a:lstStyle>
          <a:p>
            <a:pPr>
              <a:defRPr/>
            </a:pPr>
            <a:fld id="{6E7E29FE-5D06-4D58-A106-CC35C84D7E05}" type="datetime1">
              <a:rPr lang="en-US" smtClean="0"/>
              <a:t>5/12/2022</a:t>
            </a:fld>
            <a:endParaRPr lang="nl-NL"/>
          </a:p>
        </p:txBody>
      </p:sp>
      <p:sp>
        <p:nvSpPr>
          <p:cNvPr id="4" name="Rectangle 5">
            <a:extLst>
              <a:ext uri="{FF2B5EF4-FFF2-40B4-BE49-F238E27FC236}">
                <a16:creationId xmlns:a16="http://schemas.microsoft.com/office/drawing/2014/main" id="{7C66CE01-029C-4E40-B5E3-ECB846649BBE}"/>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5" name="Rectangle 6">
            <a:extLst>
              <a:ext uri="{FF2B5EF4-FFF2-40B4-BE49-F238E27FC236}">
                <a16:creationId xmlns:a16="http://schemas.microsoft.com/office/drawing/2014/main" id="{1C877DA8-DFA2-42D6-9630-D52BC74A1C14}"/>
              </a:ext>
            </a:extLst>
          </p:cNvPr>
          <p:cNvSpPr>
            <a:spLocks noGrp="1" noChangeArrowheads="1"/>
          </p:cNvSpPr>
          <p:nvPr>
            <p:ph type="sldNum" sz="quarter" idx="12"/>
          </p:nvPr>
        </p:nvSpPr>
        <p:spPr>
          <a:ln/>
        </p:spPr>
        <p:txBody>
          <a:bodyPr/>
          <a:lstStyle>
            <a:lvl1pPr>
              <a:defRPr/>
            </a:lvl1pPr>
          </a:lstStyle>
          <a:p>
            <a:pPr>
              <a:defRPr/>
            </a:pPr>
            <a:fld id="{AF3733FF-65F5-4CDC-A0FA-897D8CF1E5F6}" type="slidenum">
              <a:rPr lang="nl-NL" altLang="en-US"/>
              <a:pPr>
                <a:defRPr/>
              </a:pPr>
              <a:t>‹nr.›</a:t>
            </a:fld>
            <a:endParaRPr lang="nl-NL" altLang="en-US"/>
          </a:p>
        </p:txBody>
      </p:sp>
    </p:spTree>
    <p:extLst>
      <p:ext uri="{BB962C8B-B14F-4D97-AF65-F5344CB8AC3E}">
        <p14:creationId xmlns:p14="http://schemas.microsoft.com/office/powerpoint/2010/main" val="416254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38614F5-87A3-400A-9288-913759ED6A4E}"/>
              </a:ext>
            </a:extLst>
          </p:cNvPr>
          <p:cNvSpPr>
            <a:spLocks noGrp="1" noChangeArrowheads="1"/>
          </p:cNvSpPr>
          <p:nvPr>
            <p:ph type="dt" sz="half" idx="10"/>
          </p:nvPr>
        </p:nvSpPr>
        <p:spPr>
          <a:ln/>
        </p:spPr>
        <p:txBody>
          <a:bodyPr/>
          <a:lstStyle>
            <a:lvl1pPr>
              <a:defRPr/>
            </a:lvl1pPr>
          </a:lstStyle>
          <a:p>
            <a:pPr>
              <a:defRPr/>
            </a:pPr>
            <a:fld id="{673C91A4-D5F2-457B-9A44-85DC4068788A}" type="datetime1">
              <a:rPr lang="en-US" smtClean="0"/>
              <a:t>5/12/2022</a:t>
            </a:fld>
            <a:endParaRPr lang="nl-NL"/>
          </a:p>
        </p:txBody>
      </p:sp>
      <p:sp>
        <p:nvSpPr>
          <p:cNvPr id="3" name="Rectangle 5">
            <a:extLst>
              <a:ext uri="{FF2B5EF4-FFF2-40B4-BE49-F238E27FC236}">
                <a16:creationId xmlns:a16="http://schemas.microsoft.com/office/drawing/2014/main" id="{48EF1266-58DD-491E-BDA7-496FD2825754}"/>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4" name="Rectangle 6">
            <a:extLst>
              <a:ext uri="{FF2B5EF4-FFF2-40B4-BE49-F238E27FC236}">
                <a16:creationId xmlns:a16="http://schemas.microsoft.com/office/drawing/2014/main" id="{183C72C2-1083-4CDE-8A8F-E6EFD3DA3522}"/>
              </a:ext>
            </a:extLst>
          </p:cNvPr>
          <p:cNvSpPr>
            <a:spLocks noGrp="1" noChangeArrowheads="1"/>
          </p:cNvSpPr>
          <p:nvPr>
            <p:ph type="sldNum" sz="quarter" idx="12"/>
          </p:nvPr>
        </p:nvSpPr>
        <p:spPr>
          <a:ln/>
        </p:spPr>
        <p:txBody>
          <a:bodyPr/>
          <a:lstStyle>
            <a:lvl1pPr>
              <a:defRPr/>
            </a:lvl1pPr>
          </a:lstStyle>
          <a:p>
            <a:pPr>
              <a:defRPr/>
            </a:pPr>
            <a:fld id="{57B43993-7B05-463C-B52C-D4E4D1C46441}" type="slidenum">
              <a:rPr lang="nl-NL" altLang="en-US"/>
              <a:pPr>
                <a:defRPr/>
              </a:pPr>
              <a:t>‹nr.›</a:t>
            </a:fld>
            <a:endParaRPr lang="nl-NL" altLang="en-US"/>
          </a:p>
        </p:txBody>
      </p:sp>
    </p:spTree>
    <p:extLst>
      <p:ext uri="{BB962C8B-B14F-4D97-AF65-F5344CB8AC3E}">
        <p14:creationId xmlns:p14="http://schemas.microsoft.com/office/powerpoint/2010/main" val="307170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8" name="Tijdelijke aanduiding voor inhoud 7"/>
          <p:cNvSpPr>
            <a:spLocks noGrp="1"/>
          </p:cNvSpPr>
          <p:nvPr>
            <p:ph sz="quarter" idx="1"/>
          </p:nvPr>
        </p:nvSpPr>
        <p:spPr>
          <a:xfrm>
            <a:off x="609600" y="1600200"/>
            <a:ext cx="9956800" cy="487375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4"/>
          </p:nvPr>
        </p:nvSpPr>
        <p:spPr/>
        <p:txBody>
          <a:bodyPr rtlCol="0"/>
          <a:lstStyle/>
          <a:p>
            <a:fld id="{85D951F7-4AD9-4615-9D89-B0130253082E}" type="datetime1">
              <a:rPr lang="en-US" smtClean="0"/>
              <a:t>5/12/2022</a:t>
            </a:fld>
            <a:endParaRPr lang="en-US"/>
          </a:p>
        </p:txBody>
      </p:sp>
      <p:sp>
        <p:nvSpPr>
          <p:cNvPr id="9" name="Tijdelijke aanduiding voor dianummer 8"/>
          <p:cNvSpPr>
            <a:spLocks noGrp="1"/>
          </p:cNvSpPr>
          <p:nvPr>
            <p:ph type="sldNum" sz="quarter" idx="15"/>
          </p:nvPr>
        </p:nvSpPr>
        <p:spPr/>
        <p:txBody>
          <a:bodyPr rtlCol="0"/>
          <a:lstStyle/>
          <a:p>
            <a:fld id="{344BB2D2-62D0-4A45-BD63-E26301827CF1}" type="slidenum">
              <a:rPr lang="en-US" smtClean="0"/>
              <a:t>‹nr.›</a:t>
            </a:fld>
            <a:endParaRPr lang="en-US"/>
          </a:p>
        </p:txBody>
      </p:sp>
      <p:sp>
        <p:nvSpPr>
          <p:cNvPr id="10" name="Tijdelijke aanduiding voor voettekst 9"/>
          <p:cNvSpPr>
            <a:spLocks noGrp="1"/>
          </p:cNvSpPr>
          <p:nvPr>
            <p:ph type="ftr" sz="quarter" idx="16"/>
          </p:nvPr>
        </p:nvSpPr>
        <p:spPr/>
        <p:txBody>
          <a:bodyPr rtlCol="0"/>
          <a:lstStyle/>
          <a:p>
            <a:r>
              <a:rPr lang="fr-BE"/>
              <a:t>Dr.J.Pauluis  ONE octobre 2018</a:t>
            </a:r>
            <a:endParaRPr lang="en-US"/>
          </a:p>
        </p:txBody>
      </p:sp>
    </p:spTree>
    <p:extLst>
      <p:ext uri="{BB962C8B-B14F-4D97-AF65-F5344CB8AC3E}">
        <p14:creationId xmlns:p14="http://schemas.microsoft.com/office/powerpoint/2010/main" val="235098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2D7B283-AC2D-4DC8-A920-766B347ECE5D}"/>
              </a:ext>
            </a:extLst>
          </p:cNvPr>
          <p:cNvSpPr>
            <a:spLocks noGrp="1" noChangeArrowheads="1"/>
          </p:cNvSpPr>
          <p:nvPr>
            <p:ph type="dt" sz="half" idx="10"/>
          </p:nvPr>
        </p:nvSpPr>
        <p:spPr>
          <a:ln/>
        </p:spPr>
        <p:txBody>
          <a:bodyPr/>
          <a:lstStyle>
            <a:lvl1pPr>
              <a:defRPr/>
            </a:lvl1pPr>
          </a:lstStyle>
          <a:p>
            <a:pPr>
              <a:defRPr/>
            </a:pPr>
            <a:fld id="{9988E5C7-BA75-4488-ADA0-D9EEBD7ED8FD}" type="datetime1">
              <a:rPr lang="en-US" smtClean="0"/>
              <a:t>5/12/2022</a:t>
            </a:fld>
            <a:endParaRPr lang="nl-NL"/>
          </a:p>
        </p:txBody>
      </p:sp>
      <p:sp>
        <p:nvSpPr>
          <p:cNvPr id="6" name="Rectangle 5">
            <a:extLst>
              <a:ext uri="{FF2B5EF4-FFF2-40B4-BE49-F238E27FC236}">
                <a16:creationId xmlns:a16="http://schemas.microsoft.com/office/drawing/2014/main" id="{554BDDDD-815F-4AA8-946D-8C4BFE5675B1}"/>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7" name="Rectangle 6">
            <a:extLst>
              <a:ext uri="{FF2B5EF4-FFF2-40B4-BE49-F238E27FC236}">
                <a16:creationId xmlns:a16="http://schemas.microsoft.com/office/drawing/2014/main" id="{D43B65CE-E597-402F-BE9E-9560DDE99E62}"/>
              </a:ext>
            </a:extLst>
          </p:cNvPr>
          <p:cNvSpPr>
            <a:spLocks noGrp="1" noChangeArrowheads="1"/>
          </p:cNvSpPr>
          <p:nvPr>
            <p:ph type="sldNum" sz="quarter" idx="12"/>
          </p:nvPr>
        </p:nvSpPr>
        <p:spPr>
          <a:ln/>
        </p:spPr>
        <p:txBody>
          <a:bodyPr/>
          <a:lstStyle>
            <a:lvl1pPr>
              <a:defRPr/>
            </a:lvl1pPr>
          </a:lstStyle>
          <a:p>
            <a:pPr>
              <a:defRPr/>
            </a:pPr>
            <a:fld id="{4603CC0E-5D15-426A-B7AA-B6F035C27C5F}" type="slidenum">
              <a:rPr lang="nl-NL" altLang="en-US"/>
              <a:pPr>
                <a:defRPr/>
              </a:pPr>
              <a:t>‹nr.›</a:t>
            </a:fld>
            <a:endParaRPr lang="nl-NL" altLang="en-US"/>
          </a:p>
        </p:txBody>
      </p:sp>
    </p:spTree>
    <p:extLst>
      <p:ext uri="{BB962C8B-B14F-4D97-AF65-F5344CB8AC3E}">
        <p14:creationId xmlns:p14="http://schemas.microsoft.com/office/powerpoint/2010/main" val="400652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4A8F37-D954-4DB0-AED4-8B51EDAF062E}"/>
              </a:ext>
            </a:extLst>
          </p:cNvPr>
          <p:cNvSpPr>
            <a:spLocks noGrp="1" noChangeArrowheads="1"/>
          </p:cNvSpPr>
          <p:nvPr>
            <p:ph type="dt" sz="half" idx="10"/>
          </p:nvPr>
        </p:nvSpPr>
        <p:spPr>
          <a:ln/>
        </p:spPr>
        <p:txBody>
          <a:bodyPr/>
          <a:lstStyle>
            <a:lvl1pPr>
              <a:defRPr/>
            </a:lvl1pPr>
          </a:lstStyle>
          <a:p>
            <a:pPr>
              <a:defRPr/>
            </a:pPr>
            <a:fld id="{FFF7F46D-F0C4-4FF9-8262-B4DAF59FF6B7}" type="datetime1">
              <a:rPr lang="en-US" smtClean="0"/>
              <a:t>5/12/2022</a:t>
            </a:fld>
            <a:endParaRPr lang="nl-NL"/>
          </a:p>
        </p:txBody>
      </p:sp>
      <p:sp>
        <p:nvSpPr>
          <p:cNvPr id="6" name="Rectangle 5">
            <a:extLst>
              <a:ext uri="{FF2B5EF4-FFF2-40B4-BE49-F238E27FC236}">
                <a16:creationId xmlns:a16="http://schemas.microsoft.com/office/drawing/2014/main" id="{75BA2873-930C-4874-8286-3C0E919C0039}"/>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7" name="Rectangle 6">
            <a:extLst>
              <a:ext uri="{FF2B5EF4-FFF2-40B4-BE49-F238E27FC236}">
                <a16:creationId xmlns:a16="http://schemas.microsoft.com/office/drawing/2014/main" id="{056447DC-BD2A-463C-BAAE-4DD31387B378}"/>
              </a:ext>
            </a:extLst>
          </p:cNvPr>
          <p:cNvSpPr>
            <a:spLocks noGrp="1" noChangeArrowheads="1"/>
          </p:cNvSpPr>
          <p:nvPr>
            <p:ph type="sldNum" sz="quarter" idx="12"/>
          </p:nvPr>
        </p:nvSpPr>
        <p:spPr>
          <a:ln/>
        </p:spPr>
        <p:txBody>
          <a:bodyPr/>
          <a:lstStyle>
            <a:lvl1pPr>
              <a:defRPr/>
            </a:lvl1pPr>
          </a:lstStyle>
          <a:p>
            <a:pPr>
              <a:defRPr/>
            </a:pPr>
            <a:fld id="{A6E38944-3704-485D-9F64-2992AA722B36}" type="slidenum">
              <a:rPr lang="nl-NL" altLang="en-US"/>
              <a:pPr>
                <a:defRPr/>
              </a:pPr>
              <a:t>‹nr.›</a:t>
            </a:fld>
            <a:endParaRPr lang="nl-NL" altLang="en-US"/>
          </a:p>
        </p:txBody>
      </p:sp>
    </p:spTree>
    <p:extLst>
      <p:ext uri="{BB962C8B-B14F-4D97-AF65-F5344CB8AC3E}">
        <p14:creationId xmlns:p14="http://schemas.microsoft.com/office/powerpoint/2010/main" val="83982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3B5F509-751B-4BBF-9B09-482C3AE37EA2}"/>
              </a:ext>
            </a:extLst>
          </p:cNvPr>
          <p:cNvSpPr>
            <a:spLocks noGrp="1" noChangeArrowheads="1"/>
          </p:cNvSpPr>
          <p:nvPr>
            <p:ph type="dt" sz="half" idx="10"/>
          </p:nvPr>
        </p:nvSpPr>
        <p:spPr>
          <a:ln/>
        </p:spPr>
        <p:txBody>
          <a:bodyPr/>
          <a:lstStyle>
            <a:lvl1pPr>
              <a:defRPr/>
            </a:lvl1pPr>
          </a:lstStyle>
          <a:p>
            <a:pPr>
              <a:defRPr/>
            </a:pPr>
            <a:fld id="{412AD931-3FB9-47EB-9129-D4B6A5548C42}" type="datetime1">
              <a:rPr lang="en-US" smtClean="0"/>
              <a:t>5/12/2022</a:t>
            </a:fld>
            <a:endParaRPr lang="nl-NL"/>
          </a:p>
        </p:txBody>
      </p:sp>
      <p:sp>
        <p:nvSpPr>
          <p:cNvPr id="5" name="Rectangle 5">
            <a:extLst>
              <a:ext uri="{FF2B5EF4-FFF2-40B4-BE49-F238E27FC236}">
                <a16:creationId xmlns:a16="http://schemas.microsoft.com/office/drawing/2014/main" id="{78B3229C-A44B-4424-8A3C-F9D90C03A748}"/>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6" name="Rectangle 6">
            <a:extLst>
              <a:ext uri="{FF2B5EF4-FFF2-40B4-BE49-F238E27FC236}">
                <a16:creationId xmlns:a16="http://schemas.microsoft.com/office/drawing/2014/main" id="{4CB4975B-675E-4FBF-B23B-1D5590F9D1AB}"/>
              </a:ext>
            </a:extLst>
          </p:cNvPr>
          <p:cNvSpPr>
            <a:spLocks noGrp="1" noChangeArrowheads="1"/>
          </p:cNvSpPr>
          <p:nvPr>
            <p:ph type="sldNum" sz="quarter" idx="12"/>
          </p:nvPr>
        </p:nvSpPr>
        <p:spPr>
          <a:ln/>
        </p:spPr>
        <p:txBody>
          <a:bodyPr/>
          <a:lstStyle>
            <a:lvl1pPr>
              <a:defRPr/>
            </a:lvl1pPr>
          </a:lstStyle>
          <a:p>
            <a:pPr>
              <a:defRPr/>
            </a:pPr>
            <a:fld id="{9330B7BD-6C1E-4EF8-AD5B-DFCBA9A0C803}" type="slidenum">
              <a:rPr lang="nl-NL" altLang="en-US"/>
              <a:pPr>
                <a:defRPr/>
              </a:pPr>
              <a:t>‹nr.›</a:t>
            </a:fld>
            <a:endParaRPr lang="nl-NL" altLang="en-US"/>
          </a:p>
        </p:txBody>
      </p:sp>
    </p:spTree>
    <p:extLst>
      <p:ext uri="{BB962C8B-B14F-4D97-AF65-F5344CB8AC3E}">
        <p14:creationId xmlns:p14="http://schemas.microsoft.com/office/powerpoint/2010/main" val="4061941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2185" y="692151"/>
            <a:ext cx="2662767" cy="4608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7533" y="692151"/>
            <a:ext cx="7791451"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05E175-C47E-45AC-8D71-4004E02AAA5D}"/>
              </a:ext>
            </a:extLst>
          </p:cNvPr>
          <p:cNvSpPr>
            <a:spLocks noGrp="1" noChangeArrowheads="1"/>
          </p:cNvSpPr>
          <p:nvPr>
            <p:ph type="dt" sz="half" idx="10"/>
          </p:nvPr>
        </p:nvSpPr>
        <p:spPr>
          <a:ln/>
        </p:spPr>
        <p:txBody>
          <a:bodyPr/>
          <a:lstStyle>
            <a:lvl1pPr>
              <a:defRPr/>
            </a:lvl1pPr>
          </a:lstStyle>
          <a:p>
            <a:pPr>
              <a:defRPr/>
            </a:pPr>
            <a:fld id="{80471E49-68BD-436D-8495-C8E0D38631A3}" type="datetime1">
              <a:rPr lang="en-US" smtClean="0"/>
              <a:t>5/12/2022</a:t>
            </a:fld>
            <a:endParaRPr lang="nl-NL"/>
          </a:p>
        </p:txBody>
      </p:sp>
      <p:sp>
        <p:nvSpPr>
          <p:cNvPr id="5" name="Rectangle 5">
            <a:extLst>
              <a:ext uri="{FF2B5EF4-FFF2-40B4-BE49-F238E27FC236}">
                <a16:creationId xmlns:a16="http://schemas.microsoft.com/office/drawing/2014/main" id="{2EEA35B4-1AEB-4CFE-AB33-DC3ADF8C5FC1}"/>
              </a:ext>
            </a:extLst>
          </p:cNvPr>
          <p:cNvSpPr>
            <a:spLocks noGrp="1" noChangeArrowheads="1"/>
          </p:cNvSpPr>
          <p:nvPr>
            <p:ph type="ftr" sz="quarter" idx="11"/>
          </p:nvPr>
        </p:nvSpPr>
        <p:spPr>
          <a:ln/>
        </p:spPr>
        <p:txBody>
          <a:bodyPr/>
          <a:lstStyle>
            <a:lvl1pPr>
              <a:defRPr/>
            </a:lvl1pPr>
          </a:lstStyle>
          <a:p>
            <a:pPr>
              <a:defRPr/>
            </a:pPr>
            <a:r>
              <a:rPr lang="fr-BE"/>
              <a:t>Dr.J.Pauluis  ONE octobre 2018</a:t>
            </a:r>
            <a:endParaRPr lang="nl-NL"/>
          </a:p>
        </p:txBody>
      </p:sp>
      <p:sp>
        <p:nvSpPr>
          <p:cNvPr id="6" name="Rectangle 6">
            <a:extLst>
              <a:ext uri="{FF2B5EF4-FFF2-40B4-BE49-F238E27FC236}">
                <a16:creationId xmlns:a16="http://schemas.microsoft.com/office/drawing/2014/main" id="{003BF330-0128-42A4-BD3A-7BB5C6680CA1}"/>
              </a:ext>
            </a:extLst>
          </p:cNvPr>
          <p:cNvSpPr>
            <a:spLocks noGrp="1" noChangeArrowheads="1"/>
          </p:cNvSpPr>
          <p:nvPr>
            <p:ph type="sldNum" sz="quarter" idx="12"/>
          </p:nvPr>
        </p:nvSpPr>
        <p:spPr>
          <a:ln/>
        </p:spPr>
        <p:txBody>
          <a:bodyPr/>
          <a:lstStyle>
            <a:lvl1pPr>
              <a:defRPr/>
            </a:lvl1pPr>
          </a:lstStyle>
          <a:p>
            <a:pPr>
              <a:defRPr/>
            </a:pPr>
            <a:fld id="{6A03C76D-123B-4AEF-B522-DD73967F548F}" type="slidenum">
              <a:rPr lang="nl-NL" altLang="en-US"/>
              <a:pPr>
                <a:defRPr/>
              </a:pPr>
              <a:t>‹nr.›</a:t>
            </a:fld>
            <a:endParaRPr lang="nl-NL" altLang="en-US"/>
          </a:p>
        </p:txBody>
      </p:sp>
    </p:spTree>
    <p:extLst>
      <p:ext uri="{BB962C8B-B14F-4D97-AF65-F5344CB8AC3E}">
        <p14:creationId xmlns:p14="http://schemas.microsoft.com/office/powerpoint/2010/main" val="89658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el og diagram eller organisationsdiagram">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p>
            <a:r>
              <a:rPr lang="da-DK"/>
              <a:t>Klik for at redigere titeltypografi i masteren</a:t>
            </a:r>
            <a:endParaRPr lang="en-US"/>
          </a:p>
        </p:txBody>
      </p:sp>
      <p:sp>
        <p:nvSpPr>
          <p:cNvPr id="3" name="Pladsholder til SmartArt 2"/>
          <p:cNvSpPr>
            <a:spLocks noGrp="1"/>
          </p:cNvSpPr>
          <p:nvPr>
            <p:ph type="dgm" idx="1"/>
          </p:nvPr>
        </p:nvSpPr>
        <p:spPr>
          <a:xfrm>
            <a:off x="609600" y="1600203"/>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E76C1E4B-CC42-46C1-89F5-006B984351BD}"/>
              </a:ext>
            </a:extLst>
          </p:cNvPr>
          <p:cNvSpPr>
            <a:spLocks noGrp="1" noChangeArrowheads="1"/>
          </p:cNvSpPr>
          <p:nvPr>
            <p:ph type="dt" sz="half" idx="10"/>
          </p:nvPr>
        </p:nvSpPr>
        <p:spPr/>
        <p:txBody>
          <a:bodyPr/>
          <a:lstStyle>
            <a:lvl1pPr>
              <a:defRPr/>
            </a:lvl1pPr>
          </a:lstStyle>
          <a:p>
            <a:pPr>
              <a:defRPr/>
            </a:pPr>
            <a:fld id="{73B45C2A-2490-4FF5-B250-9508232572FA}" type="datetime1">
              <a:rPr lang="en-US" smtClean="0"/>
              <a:t>5/12/2022</a:t>
            </a:fld>
            <a:endParaRPr lang="en-US"/>
          </a:p>
        </p:txBody>
      </p:sp>
      <p:sp>
        <p:nvSpPr>
          <p:cNvPr id="5" name="Rectangle 5">
            <a:extLst>
              <a:ext uri="{FF2B5EF4-FFF2-40B4-BE49-F238E27FC236}">
                <a16:creationId xmlns:a16="http://schemas.microsoft.com/office/drawing/2014/main" id="{163F5A57-3FDF-4AD9-8598-854B1210BB29}"/>
              </a:ext>
            </a:extLst>
          </p:cNvPr>
          <p:cNvSpPr>
            <a:spLocks noGrp="1" noChangeArrowheads="1"/>
          </p:cNvSpPr>
          <p:nvPr>
            <p:ph type="ftr" sz="quarter" idx="11"/>
          </p:nvPr>
        </p:nvSpPr>
        <p:spPr/>
        <p:txBody>
          <a:bodyPr/>
          <a:lstStyle>
            <a:lvl1pPr>
              <a:defRPr/>
            </a:lvl1pPr>
          </a:lstStyle>
          <a:p>
            <a:pPr>
              <a:defRPr/>
            </a:pPr>
            <a:r>
              <a:rPr lang="fr-BE"/>
              <a:t>Dr.J.Pauluis  ONE octobre 2018</a:t>
            </a:r>
            <a:endParaRPr lang="en-US"/>
          </a:p>
        </p:txBody>
      </p:sp>
      <p:sp>
        <p:nvSpPr>
          <p:cNvPr id="6" name="Rectangle 6">
            <a:extLst>
              <a:ext uri="{FF2B5EF4-FFF2-40B4-BE49-F238E27FC236}">
                <a16:creationId xmlns:a16="http://schemas.microsoft.com/office/drawing/2014/main" id="{5E4E1C25-89E4-47DF-AD03-9A7268704403}"/>
              </a:ext>
            </a:extLst>
          </p:cNvPr>
          <p:cNvSpPr>
            <a:spLocks noGrp="1" noChangeArrowheads="1"/>
          </p:cNvSpPr>
          <p:nvPr>
            <p:ph type="sldNum" sz="quarter" idx="12"/>
          </p:nvPr>
        </p:nvSpPr>
        <p:spPr/>
        <p:txBody>
          <a:bodyPr/>
          <a:lstStyle>
            <a:lvl1pPr>
              <a:defRPr/>
            </a:lvl1pPr>
          </a:lstStyle>
          <a:p>
            <a:pPr>
              <a:defRPr/>
            </a:pPr>
            <a:fld id="{B38935B3-4FE1-47DF-8540-95686BFA1AAB}" type="slidenum">
              <a:rPr lang="en-US" altLang="en-US"/>
              <a:pPr>
                <a:defRPr/>
              </a:pPr>
              <a:t>‹nr.›</a:t>
            </a:fld>
            <a:endParaRPr lang="en-US" altLang="en-US"/>
          </a:p>
        </p:txBody>
      </p:sp>
    </p:spTree>
    <p:extLst>
      <p:ext uri="{BB962C8B-B14F-4D97-AF65-F5344CB8AC3E}">
        <p14:creationId xmlns:p14="http://schemas.microsoft.com/office/powerpoint/2010/main" val="31793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et modifiez le titre</a:t>
            </a:r>
            <a:endParaRPr lang="en-GB"/>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GB"/>
          </a:p>
        </p:txBody>
      </p:sp>
      <p:sp>
        <p:nvSpPr>
          <p:cNvPr id="4" name="Espace réservé de la date 3"/>
          <p:cNvSpPr>
            <a:spLocks noGrp="1"/>
          </p:cNvSpPr>
          <p:nvPr>
            <p:ph type="dt" sz="half" idx="10"/>
          </p:nvPr>
        </p:nvSpPr>
        <p:spPr/>
        <p:txBody>
          <a:bodyPr/>
          <a:lstStyle/>
          <a:p>
            <a:fld id="{8C7190B9-192B-4601-A6D3-08F8CFB41650}"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305337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1478C392-EC8E-457D-857C-8D792F93C41D}"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403158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et modifiez le titre</a:t>
            </a:r>
            <a:endParaRPr lang="en-GB"/>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A22D3C0-4A4B-4B74-8972-6EAF4B1BDAB1}"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9037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AE9BCAE9-4C8A-4F11-B556-08F9AE175DC4}"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276581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endParaRPr lang="en-GB"/>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A9B3E1CD-6EDC-496A-A146-DA53C6782467}"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201673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48000" y="2895600"/>
            <a:ext cx="8229600" cy="2053590"/>
          </a:xfrm>
        </p:spPr>
        <p:txBody>
          <a:bodyPr/>
          <a:lstStyle>
            <a:lvl1pPr algn="l">
              <a:buNone/>
              <a:defRPr sz="3000" b="1" cap="small"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bwMode="auto">
          <a:xfrm rot="5400000">
            <a:off x="10732008" y="1106932"/>
            <a:ext cx="2286000" cy="508000"/>
          </a:xfrm>
        </p:spPr>
        <p:txBody>
          <a:bodyPr/>
          <a:lstStyle/>
          <a:p>
            <a:fld id="{8B454B98-72E5-495B-BC67-09F9DD0456BB}" type="datetime1">
              <a:rPr lang="en-US" smtClean="0"/>
              <a:t>5/12/2022</a:t>
            </a:fld>
            <a:endParaRPr lang="en-US"/>
          </a:p>
        </p:txBody>
      </p:sp>
      <p:sp>
        <p:nvSpPr>
          <p:cNvPr id="5" name="Tijdelijke aanduiding voor voettekst 4"/>
          <p:cNvSpPr>
            <a:spLocks noGrp="1"/>
          </p:cNvSpPr>
          <p:nvPr>
            <p:ph type="ftr" sz="quarter" idx="11"/>
          </p:nvPr>
        </p:nvSpPr>
        <p:spPr bwMode="auto">
          <a:xfrm rot="5400000">
            <a:off x="10046208" y="4114800"/>
            <a:ext cx="3657600" cy="512064"/>
          </a:xfrm>
        </p:spPr>
        <p:txBody>
          <a:bodyPr/>
          <a:lstStyle/>
          <a:p>
            <a:r>
              <a:rPr lang="fr-BE"/>
              <a:t>Dr.J.Pauluis  ONE octobre 2018</a:t>
            </a:r>
            <a:endParaRPr lang="en-US"/>
          </a:p>
        </p:txBody>
      </p:sp>
      <p:sp>
        <p:nvSpPr>
          <p:cNvPr id="9" name="Rechthoek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hthoek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hoek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hoek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hte verbindingslijn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echte verbindingslijn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Rechte verbindingslijn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Rechte verbindingslijn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Rechte verbindingslijn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hthoek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Ova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Ova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Ova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Ova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Ova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hte verbindingslijn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ijdelijke aanduiding voor dianummer 5"/>
          <p:cNvSpPr>
            <a:spLocks noGrp="1"/>
          </p:cNvSpPr>
          <p:nvPr>
            <p:ph type="sldNum" sz="quarter" idx="12"/>
          </p:nvPr>
        </p:nvSpPr>
        <p:spPr bwMode="auto">
          <a:xfrm>
            <a:off x="1787488" y="4928702"/>
            <a:ext cx="812800" cy="517524"/>
          </a:xfrm>
        </p:spPr>
        <p:txBody>
          <a:bodyPr/>
          <a:lstStyle/>
          <a:p>
            <a:fld id="{344BB2D2-62D0-4A45-BD63-E26301827CF1}" type="slidenum">
              <a:rPr lang="en-US" smtClean="0"/>
              <a:t>‹nr.›</a:t>
            </a:fld>
            <a:endParaRPr lang="en-US"/>
          </a:p>
        </p:txBody>
      </p:sp>
    </p:spTree>
    <p:extLst>
      <p:ext uri="{BB962C8B-B14F-4D97-AF65-F5344CB8AC3E}">
        <p14:creationId xmlns:p14="http://schemas.microsoft.com/office/powerpoint/2010/main" val="14988241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e la date 2"/>
          <p:cNvSpPr>
            <a:spLocks noGrp="1"/>
          </p:cNvSpPr>
          <p:nvPr>
            <p:ph type="dt" sz="half" idx="10"/>
          </p:nvPr>
        </p:nvSpPr>
        <p:spPr/>
        <p:txBody>
          <a:bodyPr/>
          <a:lstStyle/>
          <a:p>
            <a:fld id="{EC37ED09-CEB7-47D2-941B-6BFC05492AAF}"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901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44D0E4-DDDC-48BF-A44C-8A6F66A5BCB6}"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426383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et modifiez le titre</a:t>
            </a:r>
            <a:endParaRPr lang="en-GB"/>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4632ED-06C9-401A-AEDA-CE2EB50ECE49}"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89566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et modifiez le titre</a:t>
            </a:r>
            <a:endParaRPr lang="en-GB"/>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9C3E760-6D0F-4E12-9911-7CF081B8D348}"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112927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16D616B5-5F8F-4F37-B9B6-7A12A606511E}"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123416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et modifiez le titre</a:t>
            </a:r>
            <a:endParaRPr lang="en-GB"/>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B6471EFE-295D-4124-9592-1D8AEB035117}" type="datetime1">
              <a:rPr lang="en-US" smtClean="0">
                <a:solidFill>
                  <a:prstClr val="black">
                    <a:tint val="75000"/>
                  </a:prstClr>
                </a:solidFill>
                <a:latin typeface="Calibri"/>
              </a:rPr>
              <a:t>5/12/2022</a:t>
            </a:fld>
            <a:endParaRPr lang="en-GB">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05A315D6-84E7-5146-8A51-4DDB47C22C38}" type="slidenum">
              <a:rPr lang="en-GB" smtClean="0">
                <a:solidFill>
                  <a:prstClr val="black">
                    <a:tint val="75000"/>
                  </a:prstClr>
                </a:solidFill>
                <a:latin typeface="Calibri"/>
              </a:rPr>
              <a:pPr/>
              <a:t>‹nr.›</a:t>
            </a:fld>
            <a:endParaRPr lang="en-GB">
              <a:solidFill>
                <a:prstClr val="black">
                  <a:tint val="75000"/>
                </a:prstClr>
              </a:solidFill>
              <a:latin typeface="Calibri"/>
            </a:endParaRPr>
          </a:p>
        </p:txBody>
      </p:sp>
    </p:spTree>
    <p:extLst>
      <p:ext uri="{BB962C8B-B14F-4D97-AF65-F5344CB8AC3E}">
        <p14:creationId xmlns:p14="http://schemas.microsoft.com/office/powerpoint/2010/main" val="202951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3048000" y="3124200"/>
            <a:ext cx="8229600" cy="1894362"/>
          </a:xfrm>
        </p:spPr>
        <p:txBody>
          <a:bodyPr/>
          <a:lstStyle>
            <a:lvl1pPr>
              <a:defRPr b="1"/>
            </a:lvl1pPr>
          </a:lstStyle>
          <a:p>
            <a:r>
              <a:rPr kumimoji="0" lang="nl-NL"/>
              <a:t>Klik om de stijl te bewerken</a:t>
            </a:r>
            <a:endParaRPr kumimoji="0" lang="en-US"/>
          </a:p>
        </p:txBody>
      </p:sp>
      <p:sp>
        <p:nvSpPr>
          <p:cNvPr id="9" name="Ondertitel 8"/>
          <p:cNvSpPr>
            <a:spLocks noGrp="1"/>
          </p:cNvSpPr>
          <p:nvPr>
            <p:ph type="subTitle" idx="1"/>
          </p:nvPr>
        </p:nvSpPr>
        <p:spPr>
          <a:xfrm>
            <a:off x="3048000" y="5003322"/>
            <a:ext cx="82296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bwMode="auto">
          <a:xfrm rot="5400000">
            <a:off x="10733828" y="1110597"/>
            <a:ext cx="2286000" cy="508000"/>
          </a:xfrm>
        </p:spPr>
        <p:txBody>
          <a:bodyPr/>
          <a:lstStyle/>
          <a:p>
            <a:fld id="{B09E5938-2150-4965-AA0E-11A352A2B85F}" type="datetime1">
              <a:rPr lang="en-US" smtClean="0">
                <a:solidFill>
                  <a:srgbClr val="3E3D2D"/>
                </a:solidFill>
              </a:rPr>
              <a:t>5/12/2022</a:t>
            </a:fld>
            <a:endParaRPr lang="en-US">
              <a:solidFill>
                <a:srgbClr val="3E3D2D"/>
              </a:solidFill>
            </a:endParaRPr>
          </a:p>
        </p:txBody>
      </p:sp>
      <p:sp>
        <p:nvSpPr>
          <p:cNvPr id="17" name="Tijdelijke aanduiding voor voettekst 16"/>
          <p:cNvSpPr>
            <a:spLocks noGrp="1"/>
          </p:cNvSpPr>
          <p:nvPr>
            <p:ph type="ftr" sz="quarter" idx="11"/>
          </p:nvPr>
        </p:nvSpPr>
        <p:spPr bwMode="auto">
          <a:xfrm rot="5400000">
            <a:off x="10045959" y="4117661"/>
            <a:ext cx="3657600" cy="512064"/>
          </a:xfrm>
        </p:spPr>
        <p:txBody>
          <a:bodyPr/>
          <a:lstStyle/>
          <a:p>
            <a:r>
              <a:rPr lang="fr-BE">
                <a:solidFill>
                  <a:srgbClr val="3E3D2D"/>
                </a:solidFill>
              </a:rPr>
              <a:t>Dr.J.Pauluis  ONE octobre 2018</a:t>
            </a:r>
            <a:endParaRPr lang="en-US">
              <a:solidFill>
                <a:srgbClr val="3E3D2D"/>
              </a:solidFill>
            </a:endParaRPr>
          </a:p>
        </p:txBody>
      </p:sp>
      <p:sp>
        <p:nvSpPr>
          <p:cNvPr id="10" name="Rechthoek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hthoek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Rechthoek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hthoek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hte verbindingslijn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8" name="Rechte verbindingslijn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0" name="Rechte verbindingslijn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6" name="Rechte verbindingslijn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5" name="Rechte verbindingslijn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2" name="Rechte verbindingslijn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7" name="Rechthoek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Ova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Ova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4" name="Ova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Ova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5" name="Ova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9" name="Tijdelijke aanduiding voor dianummer 28"/>
          <p:cNvSpPr>
            <a:spLocks noGrp="1"/>
          </p:cNvSpPr>
          <p:nvPr>
            <p:ph type="sldNum" sz="quarter" idx="12"/>
          </p:nvPr>
        </p:nvSpPr>
        <p:spPr bwMode="auto">
          <a:xfrm>
            <a:off x="1767392" y="4928702"/>
            <a:ext cx="812800" cy="517524"/>
          </a:xfrm>
        </p:spPr>
        <p:txBody>
          <a:bodyPr/>
          <a:lstStyle/>
          <a:p>
            <a:fld id="{344BB2D2-62D0-4A45-BD63-E26301827CF1}" type="slidenum">
              <a:rPr lang="en-US" smtClean="0"/>
              <a:pPr/>
              <a:t>‹nr.›</a:t>
            </a:fld>
            <a:endParaRPr lang="en-US"/>
          </a:p>
        </p:txBody>
      </p:sp>
    </p:spTree>
    <p:extLst>
      <p:ext uri="{BB962C8B-B14F-4D97-AF65-F5344CB8AC3E}">
        <p14:creationId xmlns:p14="http://schemas.microsoft.com/office/powerpoint/2010/main" val="37637948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8" name="Tijdelijke aanduiding voor inhoud 7"/>
          <p:cNvSpPr>
            <a:spLocks noGrp="1"/>
          </p:cNvSpPr>
          <p:nvPr>
            <p:ph sz="quarter" idx="1"/>
          </p:nvPr>
        </p:nvSpPr>
        <p:spPr>
          <a:xfrm>
            <a:off x="609600" y="1600200"/>
            <a:ext cx="9956800" cy="487375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4"/>
          </p:nvPr>
        </p:nvSpPr>
        <p:spPr/>
        <p:txBody>
          <a:bodyPr rtlCol="0"/>
          <a:lstStyle/>
          <a:p>
            <a:fld id="{40FBFA71-D139-4D65-9177-09ABE3B32045}" type="datetime1">
              <a:rPr lang="en-US" smtClean="0">
                <a:solidFill>
                  <a:srgbClr val="3E3D2D"/>
                </a:solidFill>
              </a:rPr>
              <a:t>5/12/2022</a:t>
            </a:fld>
            <a:endParaRPr lang="en-US">
              <a:solidFill>
                <a:srgbClr val="3E3D2D"/>
              </a:solidFill>
            </a:endParaRPr>
          </a:p>
        </p:txBody>
      </p:sp>
      <p:sp>
        <p:nvSpPr>
          <p:cNvPr id="9" name="Tijdelijke aanduiding voor dianummer 8"/>
          <p:cNvSpPr>
            <a:spLocks noGrp="1"/>
          </p:cNvSpPr>
          <p:nvPr>
            <p:ph type="sldNum" sz="quarter" idx="15"/>
          </p:nvPr>
        </p:nvSpPr>
        <p:spPr/>
        <p:txBody>
          <a:bodyPr rtlCol="0"/>
          <a:lstStyle/>
          <a:p>
            <a:fld id="{344BB2D2-62D0-4A45-BD63-E26301827CF1}" type="slidenum">
              <a:rPr lang="en-US" smtClean="0"/>
              <a:pPr/>
              <a:t>‹nr.›</a:t>
            </a:fld>
            <a:endParaRPr lang="en-US"/>
          </a:p>
        </p:txBody>
      </p:sp>
      <p:sp>
        <p:nvSpPr>
          <p:cNvPr id="10" name="Tijdelijke aanduiding voor voettekst 9"/>
          <p:cNvSpPr>
            <a:spLocks noGrp="1"/>
          </p:cNvSpPr>
          <p:nvPr>
            <p:ph type="ftr" sz="quarter" idx="16"/>
          </p:nvPr>
        </p:nvSpPr>
        <p:spPr/>
        <p:txBody>
          <a:bodyPr rtlCol="0"/>
          <a:lstStyle/>
          <a:p>
            <a:r>
              <a:rPr lang="fr-BE">
                <a:solidFill>
                  <a:srgbClr val="3E3D2D"/>
                </a:solidFill>
              </a:rPr>
              <a:t>Dr.J.Pauluis  ONE octobre 2018</a:t>
            </a:r>
            <a:endParaRPr lang="en-US">
              <a:solidFill>
                <a:srgbClr val="3E3D2D"/>
              </a:solidFill>
            </a:endParaRPr>
          </a:p>
        </p:txBody>
      </p:sp>
    </p:spTree>
    <p:extLst>
      <p:ext uri="{BB962C8B-B14F-4D97-AF65-F5344CB8AC3E}">
        <p14:creationId xmlns:p14="http://schemas.microsoft.com/office/powerpoint/2010/main" val="3162217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48000" y="2895600"/>
            <a:ext cx="8229600" cy="2053590"/>
          </a:xfrm>
        </p:spPr>
        <p:txBody>
          <a:bodyPr/>
          <a:lstStyle>
            <a:lvl1pPr algn="l">
              <a:buNone/>
              <a:defRPr sz="2250" b="1" cap="small"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3048000" y="5010150"/>
            <a:ext cx="82296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bwMode="auto">
          <a:xfrm rot="5400000">
            <a:off x="10732008" y="1106932"/>
            <a:ext cx="2286000" cy="508000"/>
          </a:xfrm>
        </p:spPr>
        <p:txBody>
          <a:bodyPr/>
          <a:lstStyle/>
          <a:p>
            <a:fld id="{B3611BE5-0CB0-4368-8F1C-22A0D1C20852}" type="datetime1">
              <a:rPr lang="en-US" smtClean="0">
                <a:solidFill>
                  <a:srgbClr val="CAF278"/>
                </a:solidFill>
              </a:rPr>
              <a:t>5/12/2022</a:t>
            </a:fld>
            <a:endParaRPr lang="en-US">
              <a:solidFill>
                <a:srgbClr val="CAF278"/>
              </a:solidFill>
            </a:endParaRPr>
          </a:p>
        </p:txBody>
      </p:sp>
      <p:sp>
        <p:nvSpPr>
          <p:cNvPr id="5" name="Tijdelijke aanduiding voor voettekst 4"/>
          <p:cNvSpPr>
            <a:spLocks noGrp="1"/>
          </p:cNvSpPr>
          <p:nvPr>
            <p:ph type="ftr" sz="quarter" idx="11"/>
          </p:nvPr>
        </p:nvSpPr>
        <p:spPr bwMode="auto">
          <a:xfrm rot="5400000">
            <a:off x="10046208" y="4114800"/>
            <a:ext cx="3657600" cy="512064"/>
          </a:xfrm>
        </p:spPr>
        <p:txBody>
          <a:bodyPr/>
          <a:lstStyle/>
          <a:p>
            <a:r>
              <a:rPr lang="fr-BE">
                <a:solidFill>
                  <a:srgbClr val="CAF278"/>
                </a:solidFill>
              </a:rPr>
              <a:t>Dr.J.Pauluis  ONE octobre 2018</a:t>
            </a:r>
            <a:endParaRPr lang="en-US">
              <a:solidFill>
                <a:srgbClr val="CAF278"/>
              </a:solidFill>
            </a:endParaRPr>
          </a:p>
        </p:txBody>
      </p:sp>
      <p:sp>
        <p:nvSpPr>
          <p:cNvPr id="9" name="Rechthoek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hthoek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hthoek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hthoek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hte verbindingslijn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4" name="Rechte verbindingslijn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5" name="Rechte verbindingslijn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6" name="Rechte verbindingslijn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7" name="Rechte verbindingslijn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18" name="Rechthoek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9" name="Ova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0" name="Ova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1" name="Ova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Ova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Ova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6" name="Rechte verbindingslijn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ijdelijke aanduiding voor dianummer 5"/>
          <p:cNvSpPr>
            <a:spLocks noGrp="1"/>
          </p:cNvSpPr>
          <p:nvPr>
            <p:ph type="sldNum" sz="quarter" idx="12"/>
          </p:nvPr>
        </p:nvSpPr>
        <p:spPr bwMode="auto">
          <a:xfrm>
            <a:off x="1787488" y="4928702"/>
            <a:ext cx="812800" cy="517524"/>
          </a:xfrm>
        </p:spPr>
        <p:txBody>
          <a:bodyPr/>
          <a:lstStyle/>
          <a:p>
            <a:fld id="{344BB2D2-62D0-4A45-BD63-E26301827CF1}" type="slidenum">
              <a:rPr lang="en-US" smtClean="0"/>
              <a:pPr/>
              <a:t>‹nr.›</a:t>
            </a:fld>
            <a:endParaRPr lang="en-US"/>
          </a:p>
        </p:txBody>
      </p:sp>
    </p:spTree>
    <p:extLst>
      <p:ext uri="{BB962C8B-B14F-4D97-AF65-F5344CB8AC3E}">
        <p14:creationId xmlns:p14="http://schemas.microsoft.com/office/powerpoint/2010/main" val="253937030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1DD62950-567E-4C7D-8760-35397AF66C3E}" type="datetime1">
              <a:rPr lang="en-US" smtClean="0">
                <a:solidFill>
                  <a:srgbClr val="3E3D2D"/>
                </a:solidFill>
              </a:rPr>
              <a:t>5/12/2022</a:t>
            </a:fld>
            <a:endParaRPr lang="en-US">
              <a:solidFill>
                <a:srgbClr val="3E3D2D"/>
              </a:solidFill>
            </a:endParaRPr>
          </a:p>
        </p:txBody>
      </p:sp>
      <p:sp>
        <p:nvSpPr>
          <p:cNvPr id="6" name="Tijdelijke aanduiding voor voettekst 5"/>
          <p:cNvSpPr>
            <a:spLocks noGrp="1"/>
          </p:cNvSpPr>
          <p:nvPr>
            <p:ph type="ftr" sz="quarter" idx="11"/>
          </p:nvPr>
        </p:nvSpPr>
        <p:spPr/>
        <p:txBody>
          <a:bodyPr/>
          <a:lstStyle/>
          <a:p>
            <a:r>
              <a:rPr lang="fr-BE">
                <a:solidFill>
                  <a:srgbClr val="3E3D2D"/>
                </a:solidFill>
              </a:rPr>
              <a:t>Dr.J.Pauluis  ONE octobre 2018</a:t>
            </a:r>
            <a:endParaRPr lang="en-US">
              <a:solidFill>
                <a:srgbClr val="3E3D2D"/>
              </a:solidFill>
            </a:endParaRPr>
          </a:p>
        </p:txBody>
      </p:sp>
      <p:sp>
        <p:nvSpPr>
          <p:cNvPr id="7" name="Tijdelijke aanduiding voor dianummer 6"/>
          <p:cNvSpPr>
            <a:spLocks noGrp="1"/>
          </p:cNvSpPr>
          <p:nvPr>
            <p:ph type="sldNum" sz="quarter" idx="12"/>
          </p:nvPr>
        </p:nvSpPr>
        <p:spPr/>
        <p:txBody>
          <a:bodyPr/>
          <a:lstStyle/>
          <a:p>
            <a:fld id="{344BB2D2-62D0-4A45-BD63-E26301827CF1}" type="slidenum">
              <a:rPr lang="en-US" smtClean="0"/>
              <a:pPr/>
              <a:t>‹nr.›</a:t>
            </a:fld>
            <a:endParaRPr lang="en-US"/>
          </a:p>
        </p:txBody>
      </p:sp>
      <p:sp>
        <p:nvSpPr>
          <p:cNvPr id="9" name="Tijdelijke aanduiding voor inhoud 8"/>
          <p:cNvSpPr>
            <a:spLocks noGrp="1"/>
          </p:cNvSpPr>
          <p:nvPr>
            <p:ph sz="quarter" idx="1"/>
          </p:nvPr>
        </p:nvSpPr>
        <p:spPr>
          <a:xfrm>
            <a:off x="609600" y="1600200"/>
            <a:ext cx="48768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5693664" y="1600200"/>
            <a:ext cx="48768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151987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p:txBody>
          <a:bodyPr/>
          <a:lstStyle/>
          <a:p>
            <a:fld id="{81668F1B-9D3F-47A1-A51B-ED4F8EE9A375}" type="datetime1">
              <a:rPr lang="en-US" smtClean="0"/>
              <a:t>5/12/2022</a:t>
            </a:fld>
            <a:endParaRPr lang="en-US"/>
          </a:p>
        </p:txBody>
      </p:sp>
      <p:sp>
        <p:nvSpPr>
          <p:cNvPr id="6" name="Tijdelijke aanduiding voor voettekst 5"/>
          <p:cNvSpPr>
            <a:spLocks noGrp="1"/>
          </p:cNvSpPr>
          <p:nvPr>
            <p:ph type="ftr" sz="quarter" idx="11"/>
          </p:nvPr>
        </p:nvSpPr>
        <p:spPr/>
        <p:txBody>
          <a:bodyPr/>
          <a:lstStyle/>
          <a:p>
            <a:r>
              <a:rPr lang="fr-BE"/>
              <a:t>Dr.J.Pauluis  ONE octobre 2018</a:t>
            </a:r>
            <a:endParaRPr lang="en-US"/>
          </a:p>
        </p:txBody>
      </p:sp>
      <p:sp>
        <p:nvSpPr>
          <p:cNvPr id="7" name="Tijdelijke aanduiding voor dianummer 6"/>
          <p:cNvSpPr>
            <a:spLocks noGrp="1"/>
          </p:cNvSpPr>
          <p:nvPr>
            <p:ph type="sldNum" sz="quarter" idx="12"/>
          </p:nvPr>
        </p:nvSpPr>
        <p:spPr/>
        <p:txBody>
          <a:bodyPr/>
          <a:lstStyle/>
          <a:p>
            <a:fld id="{344BB2D2-62D0-4A45-BD63-E26301827CF1}" type="slidenum">
              <a:rPr lang="en-US" smtClean="0"/>
              <a:t>‹nr.›</a:t>
            </a:fld>
            <a:endParaRPr lang="en-US"/>
          </a:p>
        </p:txBody>
      </p:sp>
      <p:sp>
        <p:nvSpPr>
          <p:cNvPr id="9" name="Tijdelijke aanduiding voor inhoud 8"/>
          <p:cNvSpPr>
            <a:spLocks noGrp="1"/>
          </p:cNvSpPr>
          <p:nvPr>
            <p:ph sz="quarter" idx="1"/>
          </p:nvPr>
        </p:nvSpPr>
        <p:spPr>
          <a:xfrm>
            <a:off x="609600" y="1600200"/>
            <a:ext cx="48768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1" name="Tijdelijke aanduiding voor inhoud 10"/>
          <p:cNvSpPr>
            <a:spLocks noGrp="1"/>
          </p:cNvSpPr>
          <p:nvPr>
            <p:ph sz="quarter" idx="2"/>
          </p:nvPr>
        </p:nvSpPr>
        <p:spPr>
          <a:xfrm>
            <a:off x="5693664" y="1600200"/>
            <a:ext cx="487680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extLst>
      <p:ext uri="{BB962C8B-B14F-4D97-AF65-F5344CB8AC3E}">
        <p14:creationId xmlns:p14="http://schemas.microsoft.com/office/powerpoint/2010/main" val="3315807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058400" cy="1143000"/>
          </a:xfrm>
        </p:spPr>
        <p:txBody>
          <a:bodyPr anchor="b"/>
          <a:lstStyle>
            <a:lvl1pPr>
              <a:defRPr/>
            </a:lvl1pPr>
          </a:lstStyle>
          <a:p>
            <a:r>
              <a:rPr kumimoji="0" lang="nl-NL"/>
              <a:t>Klik om de stijl te bewerken</a:t>
            </a:r>
            <a:endParaRPr kumimoji="0" lang="en-US"/>
          </a:p>
        </p:txBody>
      </p:sp>
      <p:sp>
        <p:nvSpPr>
          <p:cNvPr id="7" name="Tijdelijke aanduiding voor datum 6"/>
          <p:cNvSpPr>
            <a:spLocks noGrp="1"/>
          </p:cNvSpPr>
          <p:nvPr>
            <p:ph type="dt" sz="half" idx="10"/>
          </p:nvPr>
        </p:nvSpPr>
        <p:spPr/>
        <p:txBody>
          <a:bodyPr/>
          <a:lstStyle/>
          <a:p>
            <a:fld id="{81335750-5938-4672-AC48-17FD7EC5033A}" type="datetime1">
              <a:rPr lang="en-US" smtClean="0">
                <a:solidFill>
                  <a:srgbClr val="3E3D2D"/>
                </a:solidFill>
              </a:rPr>
              <a:t>5/12/2022</a:t>
            </a:fld>
            <a:endParaRPr lang="en-US">
              <a:solidFill>
                <a:srgbClr val="3E3D2D"/>
              </a:solidFill>
            </a:endParaRPr>
          </a:p>
        </p:txBody>
      </p:sp>
      <p:sp>
        <p:nvSpPr>
          <p:cNvPr id="8" name="Tijdelijke aanduiding voor voettekst 7"/>
          <p:cNvSpPr>
            <a:spLocks noGrp="1"/>
          </p:cNvSpPr>
          <p:nvPr>
            <p:ph type="ftr" sz="quarter" idx="11"/>
          </p:nvPr>
        </p:nvSpPr>
        <p:spPr/>
        <p:txBody>
          <a:bodyPr/>
          <a:lstStyle/>
          <a:p>
            <a:r>
              <a:rPr lang="fr-BE">
                <a:solidFill>
                  <a:srgbClr val="3E3D2D"/>
                </a:solidFill>
              </a:rPr>
              <a:t>Dr.J.Pauluis  ONE octobre 2018</a:t>
            </a:r>
            <a:endParaRPr lang="en-US">
              <a:solidFill>
                <a:srgbClr val="3E3D2D"/>
              </a:solidFill>
            </a:endParaRPr>
          </a:p>
        </p:txBody>
      </p:sp>
      <p:sp>
        <p:nvSpPr>
          <p:cNvPr id="9" name="Tijdelijke aanduiding voor dianummer 8"/>
          <p:cNvSpPr>
            <a:spLocks noGrp="1"/>
          </p:cNvSpPr>
          <p:nvPr>
            <p:ph type="sldNum" sz="quarter" idx="12"/>
          </p:nvPr>
        </p:nvSpPr>
        <p:spPr/>
        <p:txBody>
          <a:bodyPr/>
          <a:lstStyle/>
          <a:p>
            <a:fld id="{344BB2D2-62D0-4A45-BD63-E26301827CF1}" type="slidenum">
              <a:rPr lang="en-US" smtClean="0"/>
              <a:pPr/>
              <a:t>‹nr.›</a:t>
            </a:fld>
            <a:endParaRPr lang="en-US"/>
          </a:p>
        </p:txBody>
      </p:sp>
      <p:sp>
        <p:nvSpPr>
          <p:cNvPr id="11" name="Tijdelijke aanduiding voor inhoud 10"/>
          <p:cNvSpPr>
            <a:spLocks noGrp="1"/>
          </p:cNvSpPr>
          <p:nvPr>
            <p:ph sz="quarter" idx="2"/>
          </p:nvPr>
        </p:nvSpPr>
        <p:spPr>
          <a:xfrm>
            <a:off x="609600" y="2362200"/>
            <a:ext cx="4876800" cy="3886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5829300" y="2362200"/>
            <a:ext cx="4876800" cy="3886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tekst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nl-NL"/>
              <a:t>Klik om de modelstijlen te bewerken</a:t>
            </a:r>
          </a:p>
        </p:txBody>
      </p:sp>
      <p:sp>
        <p:nvSpPr>
          <p:cNvPr id="14" name="Tijdelijke aanduiding voor tekst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nl-NL"/>
              <a:t>Klik om de modelstijlen te bewerken</a:t>
            </a:r>
          </a:p>
        </p:txBody>
      </p:sp>
    </p:spTree>
    <p:extLst>
      <p:ext uri="{BB962C8B-B14F-4D97-AF65-F5344CB8AC3E}">
        <p14:creationId xmlns:p14="http://schemas.microsoft.com/office/powerpoint/2010/main" val="18091268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6" name="Tijdelijke aanduiding voor datum 5"/>
          <p:cNvSpPr>
            <a:spLocks noGrp="1"/>
          </p:cNvSpPr>
          <p:nvPr>
            <p:ph type="dt" sz="half" idx="10"/>
          </p:nvPr>
        </p:nvSpPr>
        <p:spPr/>
        <p:txBody>
          <a:bodyPr rtlCol="0"/>
          <a:lstStyle/>
          <a:p>
            <a:fld id="{D0815CF8-E918-4668-BBF7-C3D2C0F7451F}" type="datetime1">
              <a:rPr lang="en-US" smtClean="0">
                <a:solidFill>
                  <a:srgbClr val="3E3D2D"/>
                </a:solidFill>
              </a:rPr>
              <a:t>5/12/2022</a:t>
            </a:fld>
            <a:endParaRPr lang="en-US">
              <a:solidFill>
                <a:srgbClr val="3E3D2D"/>
              </a:solidFill>
            </a:endParaRPr>
          </a:p>
        </p:txBody>
      </p:sp>
      <p:sp>
        <p:nvSpPr>
          <p:cNvPr id="7" name="Tijdelijke aanduiding voor dianummer 6"/>
          <p:cNvSpPr>
            <a:spLocks noGrp="1"/>
          </p:cNvSpPr>
          <p:nvPr>
            <p:ph type="sldNum" sz="quarter" idx="11"/>
          </p:nvPr>
        </p:nvSpPr>
        <p:spPr/>
        <p:txBody>
          <a:bodyPr rtlCol="0"/>
          <a:lstStyle/>
          <a:p>
            <a:fld id="{344BB2D2-62D0-4A45-BD63-E26301827CF1}" type="slidenum">
              <a:rPr lang="en-US" smtClean="0"/>
              <a:pPr/>
              <a:t>‹nr.›</a:t>
            </a:fld>
            <a:endParaRPr lang="en-US"/>
          </a:p>
        </p:txBody>
      </p:sp>
      <p:sp>
        <p:nvSpPr>
          <p:cNvPr id="8" name="Tijdelijke aanduiding voor voettekst 7"/>
          <p:cNvSpPr>
            <a:spLocks noGrp="1"/>
          </p:cNvSpPr>
          <p:nvPr>
            <p:ph type="ftr" sz="quarter" idx="12"/>
          </p:nvPr>
        </p:nvSpPr>
        <p:spPr/>
        <p:txBody>
          <a:bodyPr rtlCol="0"/>
          <a:lstStyle/>
          <a:p>
            <a:r>
              <a:rPr lang="fr-BE">
                <a:solidFill>
                  <a:srgbClr val="3E3D2D"/>
                </a:solidFill>
              </a:rPr>
              <a:t>Dr.J.Pauluis  ONE octobre 2018</a:t>
            </a:r>
            <a:endParaRPr lang="en-US">
              <a:solidFill>
                <a:srgbClr val="3E3D2D"/>
              </a:solidFill>
            </a:endParaRPr>
          </a:p>
        </p:txBody>
      </p:sp>
    </p:spTree>
    <p:extLst>
      <p:ext uri="{BB962C8B-B14F-4D97-AF65-F5344CB8AC3E}">
        <p14:creationId xmlns:p14="http://schemas.microsoft.com/office/powerpoint/2010/main" val="2015432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35EF0DC-83F7-4916-B91F-25995C46269A}" type="datetime1">
              <a:rPr lang="en-US" smtClean="0">
                <a:solidFill>
                  <a:srgbClr val="3E3D2D"/>
                </a:solidFill>
              </a:rPr>
              <a:t>5/12/2022</a:t>
            </a:fld>
            <a:endParaRPr lang="en-US">
              <a:solidFill>
                <a:srgbClr val="3E3D2D"/>
              </a:solidFill>
            </a:endParaRPr>
          </a:p>
        </p:txBody>
      </p:sp>
      <p:sp>
        <p:nvSpPr>
          <p:cNvPr id="3" name="Tijdelijke aanduiding voor voettekst 2"/>
          <p:cNvSpPr>
            <a:spLocks noGrp="1"/>
          </p:cNvSpPr>
          <p:nvPr>
            <p:ph type="ftr" sz="quarter" idx="11"/>
          </p:nvPr>
        </p:nvSpPr>
        <p:spPr/>
        <p:txBody>
          <a:bodyPr/>
          <a:lstStyle/>
          <a:p>
            <a:r>
              <a:rPr lang="fr-BE">
                <a:solidFill>
                  <a:srgbClr val="3E3D2D"/>
                </a:solidFill>
              </a:rPr>
              <a:t>Dr.J.Pauluis  ONE octobre 2018</a:t>
            </a:r>
            <a:endParaRPr lang="en-US">
              <a:solidFill>
                <a:srgbClr val="3E3D2D"/>
              </a:solidFill>
            </a:endParaRPr>
          </a:p>
        </p:txBody>
      </p:sp>
      <p:sp>
        <p:nvSpPr>
          <p:cNvPr id="4" name="Tijdelijke aanduiding voor dianummer 3"/>
          <p:cNvSpPr>
            <a:spLocks noGrp="1"/>
          </p:cNvSpPr>
          <p:nvPr>
            <p:ph type="sldNum" sz="quarter" idx="12"/>
          </p:nvPr>
        </p:nvSpPr>
        <p:spPr/>
        <p:txBody>
          <a:bodyPr/>
          <a:lstStyle/>
          <a:p>
            <a:fld id="{344BB2D2-62D0-4A45-BD63-E26301827CF1}" type="slidenum">
              <a:rPr lang="en-US" smtClean="0"/>
              <a:pPr/>
              <a:t>‹nr.›</a:t>
            </a:fld>
            <a:endParaRPr lang="en-US"/>
          </a:p>
        </p:txBody>
      </p:sp>
    </p:spTree>
    <p:extLst>
      <p:ext uri="{BB962C8B-B14F-4D97-AF65-F5344CB8AC3E}">
        <p14:creationId xmlns:p14="http://schemas.microsoft.com/office/powerpoint/2010/main" val="3685626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 name="Titel 1"/>
          <p:cNvSpPr>
            <a:spLocks noGrp="1"/>
          </p:cNvSpPr>
          <p:nvPr>
            <p:ph type="title"/>
          </p:nvPr>
        </p:nvSpPr>
        <p:spPr>
          <a:xfrm rot="5400000">
            <a:off x="5547360" y="3124200"/>
            <a:ext cx="6309360" cy="609600"/>
          </a:xfrm>
        </p:spPr>
        <p:txBody>
          <a:bodyPr anchor="b"/>
          <a:lstStyle>
            <a:lvl1pPr algn="l">
              <a:buNone/>
              <a:defRPr sz="1500" b="1" cap="small" baseline="0"/>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9083040" y="274320"/>
            <a:ext cx="2036064"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nl-NL"/>
              <a:t>Klik om de modelstijlen te bewerken</a:t>
            </a:r>
          </a:p>
        </p:txBody>
      </p:sp>
      <p:sp>
        <p:nvSpPr>
          <p:cNvPr id="8" name="Rechte verbindingslijn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9" name="Rechte verbindingslijn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1" name="Rechte verbindingslijn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Rechthoek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hte verbindingslijn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4" name="Ova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8" name="Tijdelijke aanduiding voor inhoud 17"/>
          <p:cNvSpPr>
            <a:spLocks noGrp="1"/>
          </p:cNvSpPr>
          <p:nvPr>
            <p:ph sz="quarter" idx="1"/>
          </p:nvPr>
        </p:nvSpPr>
        <p:spPr>
          <a:xfrm>
            <a:off x="406400" y="274320"/>
            <a:ext cx="7518400" cy="6327648"/>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1" name="Tijdelijke aanduiding voor datum 20"/>
          <p:cNvSpPr>
            <a:spLocks noGrp="1"/>
          </p:cNvSpPr>
          <p:nvPr>
            <p:ph type="dt" sz="half" idx="14"/>
          </p:nvPr>
        </p:nvSpPr>
        <p:spPr/>
        <p:txBody>
          <a:bodyPr rtlCol="0"/>
          <a:lstStyle/>
          <a:p>
            <a:fld id="{9B019FB9-9347-4415-86FC-3063D99201F7}" type="datetime1">
              <a:rPr lang="en-US" smtClean="0">
                <a:solidFill>
                  <a:srgbClr val="3E3D2D"/>
                </a:solidFill>
              </a:rPr>
              <a:t>5/12/2022</a:t>
            </a:fld>
            <a:endParaRPr lang="en-US">
              <a:solidFill>
                <a:srgbClr val="3E3D2D"/>
              </a:solidFill>
            </a:endParaRPr>
          </a:p>
        </p:txBody>
      </p:sp>
      <p:sp>
        <p:nvSpPr>
          <p:cNvPr id="22" name="Tijdelijke aanduiding voor dianummer 21"/>
          <p:cNvSpPr>
            <a:spLocks noGrp="1"/>
          </p:cNvSpPr>
          <p:nvPr>
            <p:ph type="sldNum" sz="quarter" idx="15"/>
          </p:nvPr>
        </p:nvSpPr>
        <p:spPr/>
        <p:txBody>
          <a:bodyPr rtlCol="0"/>
          <a:lstStyle/>
          <a:p>
            <a:fld id="{344BB2D2-62D0-4A45-BD63-E26301827CF1}" type="slidenum">
              <a:rPr lang="en-US" smtClean="0"/>
              <a:pPr/>
              <a:t>‹nr.›</a:t>
            </a:fld>
            <a:endParaRPr lang="en-US"/>
          </a:p>
        </p:txBody>
      </p:sp>
      <p:sp>
        <p:nvSpPr>
          <p:cNvPr id="23" name="Tijdelijke aanduiding voor voettekst 22"/>
          <p:cNvSpPr>
            <a:spLocks noGrp="1"/>
          </p:cNvSpPr>
          <p:nvPr>
            <p:ph type="ftr" sz="quarter" idx="16"/>
          </p:nvPr>
        </p:nvSpPr>
        <p:spPr/>
        <p:txBody>
          <a:bodyPr rtlCol="0"/>
          <a:lstStyle/>
          <a:p>
            <a:r>
              <a:rPr lang="fr-BE">
                <a:solidFill>
                  <a:srgbClr val="3E3D2D"/>
                </a:solidFill>
              </a:rPr>
              <a:t>Dr.J.Pauluis  ONE octobre 2018</a:t>
            </a:r>
            <a:endParaRPr lang="en-US">
              <a:solidFill>
                <a:srgbClr val="3E3D2D"/>
              </a:solidFill>
            </a:endParaRPr>
          </a:p>
        </p:txBody>
      </p:sp>
    </p:spTree>
    <p:extLst>
      <p:ext uri="{BB962C8B-B14F-4D97-AF65-F5344CB8AC3E}">
        <p14:creationId xmlns:p14="http://schemas.microsoft.com/office/powerpoint/2010/main" val="370669875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3" name="Ova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 name="Titel 1"/>
          <p:cNvSpPr>
            <a:spLocks noGrp="1"/>
          </p:cNvSpPr>
          <p:nvPr>
            <p:ph type="title"/>
          </p:nvPr>
        </p:nvSpPr>
        <p:spPr>
          <a:xfrm rot="5400000">
            <a:off x="5518404" y="3124200"/>
            <a:ext cx="6309360" cy="609600"/>
          </a:xfrm>
        </p:spPr>
        <p:txBody>
          <a:bodyPr anchor="b"/>
          <a:lstStyle>
            <a:lvl1pPr algn="l">
              <a:buNone/>
              <a:defRPr sz="1500" b="1"/>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nl-NL"/>
              <a:t>Klik om de modelstijlen te bewerken</a:t>
            </a:r>
          </a:p>
        </p:txBody>
      </p:sp>
      <p:sp>
        <p:nvSpPr>
          <p:cNvPr id="10" name="Rechte verbindingslijn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1" name="Rechthoek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2" name="Rechte verbindingslijn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9" name="Rechte verbindingslijn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0" name="Rechte verbindingslijn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17" name="Tijdelijke aanduiding voor datum 16"/>
          <p:cNvSpPr>
            <a:spLocks noGrp="1"/>
          </p:cNvSpPr>
          <p:nvPr>
            <p:ph type="dt" sz="half" idx="10"/>
          </p:nvPr>
        </p:nvSpPr>
        <p:spPr/>
        <p:txBody>
          <a:bodyPr rtlCol="0"/>
          <a:lstStyle/>
          <a:p>
            <a:fld id="{B4AB3DFD-8D40-44FF-8186-F3D81D159DC1}" type="datetime1">
              <a:rPr lang="en-US" smtClean="0">
                <a:solidFill>
                  <a:srgbClr val="3E3D2D"/>
                </a:solidFill>
              </a:rPr>
              <a:t>5/12/2022</a:t>
            </a:fld>
            <a:endParaRPr lang="en-US">
              <a:solidFill>
                <a:srgbClr val="3E3D2D"/>
              </a:solidFill>
            </a:endParaRPr>
          </a:p>
        </p:txBody>
      </p:sp>
      <p:sp>
        <p:nvSpPr>
          <p:cNvPr id="18" name="Tijdelijke aanduiding voor dianummer 17"/>
          <p:cNvSpPr>
            <a:spLocks noGrp="1"/>
          </p:cNvSpPr>
          <p:nvPr>
            <p:ph type="sldNum" sz="quarter" idx="11"/>
          </p:nvPr>
        </p:nvSpPr>
        <p:spPr/>
        <p:txBody>
          <a:bodyPr rtlCol="0"/>
          <a:lstStyle/>
          <a:p>
            <a:fld id="{344BB2D2-62D0-4A45-BD63-E26301827CF1}" type="slidenum">
              <a:rPr lang="en-US" smtClean="0"/>
              <a:pPr/>
              <a:t>‹nr.›</a:t>
            </a:fld>
            <a:endParaRPr lang="en-US"/>
          </a:p>
        </p:txBody>
      </p:sp>
      <p:sp>
        <p:nvSpPr>
          <p:cNvPr id="21" name="Tijdelijke aanduiding voor voettekst 20"/>
          <p:cNvSpPr>
            <a:spLocks noGrp="1"/>
          </p:cNvSpPr>
          <p:nvPr>
            <p:ph type="ftr" sz="quarter" idx="12"/>
          </p:nvPr>
        </p:nvSpPr>
        <p:spPr/>
        <p:txBody>
          <a:bodyPr rtlCol="0"/>
          <a:lstStyle/>
          <a:p>
            <a:r>
              <a:rPr lang="fr-BE">
                <a:solidFill>
                  <a:srgbClr val="3E3D2D"/>
                </a:solidFill>
              </a:rPr>
              <a:t>Dr.J.Pauluis  ONE octobre 2018</a:t>
            </a:r>
            <a:endParaRPr lang="en-US">
              <a:solidFill>
                <a:srgbClr val="3E3D2D"/>
              </a:solidFill>
            </a:endParaRPr>
          </a:p>
        </p:txBody>
      </p:sp>
    </p:spTree>
    <p:extLst>
      <p:ext uri="{BB962C8B-B14F-4D97-AF65-F5344CB8AC3E}">
        <p14:creationId xmlns:p14="http://schemas.microsoft.com/office/powerpoint/2010/main" val="3413621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517F168-984C-48AA-BDCF-7E3DF0B30B6C}" type="datetime1">
              <a:rPr lang="en-US" smtClean="0">
                <a:solidFill>
                  <a:srgbClr val="3E3D2D"/>
                </a:solidFill>
              </a:rPr>
              <a:t>5/12/2022</a:t>
            </a:fld>
            <a:endParaRPr lang="en-US">
              <a:solidFill>
                <a:srgbClr val="3E3D2D"/>
              </a:solidFill>
            </a:endParaRPr>
          </a:p>
        </p:txBody>
      </p:sp>
      <p:sp>
        <p:nvSpPr>
          <p:cNvPr id="5" name="Tijdelijke aanduiding voor voettekst 4"/>
          <p:cNvSpPr>
            <a:spLocks noGrp="1"/>
          </p:cNvSpPr>
          <p:nvPr>
            <p:ph type="ftr" sz="quarter" idx="11"/>
          </p:nvPr>
        </p:nvSpPr>
        <p:spPr/>
        <p:txBody>
          <a:bodyPr/>
          <a:lstStyle/>
          <a:p>
            <a:r>
              <a:rPr lang="fr-BE">
                <a:solidFill>
                  <a:srgbClr val="3E3D2D"/>
                </a:solidFill>
              </a:rPr>
              <a:t>Dr.J.Pauluis  ONE octobre 2018</a:t>
            </a:r>
            <a:endParaRPr lang="en-US">
              <a:solidFill>
                <a:srgbClr val="3E3D2D"/>
              </a:solidFill>
            </a:endParaRPr>
          </a:p>
        </p:txBody>
      </p:sp>
      <p:sp>
        <p:nvSpPr>
          <p:cNvPr id="6" name="Tijdelijke aanduiding voor dianummer 5"/>
          <p:cNvSpPr>
            <a:spLocks noGrp="1"/>
          </p:cNvSpPr>
          <p:nvPr>
            <p:ph type="sldNum" sz="quarter" idx="12"/>
          </p:nvPr>
        </p:nvSpPr>
        <p:spPr/>
        <p:txBody>
          <a:bodyPr/>
          <a:lstStyle/>
          <a:p>
            <a:fld id="{344BB2D2-62D0-4A45-BD63-E26301827CF1}" type="slidenum">
              <a:rPr lang="en-US" smtClean="0"/>
              <a:pPr/>
              <a:t>‹nr.›</a:t>
            </a:fld>
            <a:endParaRPr lang="en-US"/>
          </a:p>
        </p:txBody>
      </p:sp>
    </p:spTree>
    <p:extLst>
      <p:ext uri="{BB962C8B-B14F-4D97-AF65-F5344CB8AC3E}">
        <p14:creationId xmlns:p14="http://schemas.microsoft.com/office/powerpoint/2010/main" val="1242639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42"/>
            <a:ext cx="22352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609600" y="274641"/>
            <a:ext cx="8026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ADB76B7C-43D4-4FBB-9381-B2EF93BFD484}" type="datetime1">
              <a:rPr lang="en-US" smtClean="0">
                <a:solidFill>
                  <a:srgbClr val="3E3D2D"/>
                </a:solidFill>
              </a:rPr>
              <a:t>5/12/2022</a:t>
            </a:fld>
            <a:endParaRPr lang="en-US">
              <a:solidFill>
                <a:srgbClr val="3E3D2D"/>
              </a:solidFill>
            </a:endParaRPr>
          </a:p>
        </p:txBody>
      </p:sp>
      <p:sp>
        <p:nvSpPr>
          <p:cNvPr id="5" name="Tijdelijke aanduiding voor voettekst 4"/>
          <p:cNvSpPr>
            <a:spLocks noGrp="1"/>
          </p:cNvSpPr>
          <p:nvPr>
            <p:ph type="ftr" sz="quarter" idx="11"/>
          </p:nvPr>
        </p:nvSpPr>
        <p:spPr/>
        <p:txBody>
          <a:bodyPr/>
          <a:lstStyle/>
          <a:p>
            <a:r>
              <a:rPr lang="fr-BE">
                <a:solidFill>
                  <a:srgbClr val="3E3D2D"/>
                </a:solidFill>
              </a:rPr>
              <a:t>Dr.J.Pauluis  ONE octobre 2018</a:t>
            </a:r>
            <a:endParaRPr lang="en-US">
              <a:solidFill>
                <a:srgbClr val="3E3D2D"/>
              </a:solidFill>
            </a:endParaRPr>
          </a:p>
        </p:txBody>
      </p:sp>
      <p:sp>
        <p:nvSpPr>
          <p:cNvPr id="6" name="Tijdelijke aanduiding voor dianummer 5"/>
          <p:cNvSpPr>
            <a:spLocks noGrp="1"/>
          </p:cNvSpPr>
          <p:nvPr>
            <p:ph type="sldNum" sz="quarter" idx="12"/>
          </p:nvPr>
        </p:nvSpPr>
        <p:spPr/>
        <p:txBody>
          <a:bodyPr/>
          <a:lstStyle/>
          <a:p>
            <a:fld id="{344BB2D2-62D0-4A45-BD63-E26301827CF1}" type="slidenum">
              <a:rPr lang="en-US" smtClean="0"/>
              <a:pPr/>
              <a:t>‹nr.›</a:t>
            </a:fld>
            <a:endParaRPr lang="en-US"/>
          </a:p>
        </p:txBody>
      </p:sp>
    </p:spTree>
    <p:extLst>
      <p:ext uri="{BB962C8B-B14F-4D97-AF65-F5344CB8AC3E}">
        <p14:creationId xmlns:p14="http://schemas.microsoft.com/office/powerpoint/2010/main" val="36380744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BE"/>
          </a:p>
        </p:txBody>
      </p:sp>
      <p:sp>
        <p:nvSpPr>
          <p:cNvPr id="3" name="Espace réservé du texte 2"/>
          <p:cNvSpPr>
            <a:spLocks noGrp="1"/>
          </p:cNvSpPr>
          <p:nvPr>
            <p:ph type="body" sz="half" idx="1"/>
          </p:nvPr>
        </p:nvSpPr>
        <p:spPr>
          <a:xfrm>
            <a:off x="609601" y="1196975"/>
            <a:ext cx="5580475"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370719" y="1196975"/>
            <a:ext cx="5582356"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p:cNvSpPr>
            <a:spLocks noGrp="1" noChangeArrowheads="1"/>
          </p:cNvSpPr>
          <p:nvPr>
            <p:ph type="sldNum" sz="quarter" idx="10"/>
          </p:nvPr>
        </p:nvSpPr>
        <p:spPr>
          <a:ln/>
        </p:spPr>
        <p:txBody>
          <a:bodyPr/>
          <a:lstStyle>
            <a:lvl1pPr>
              <a:defRPr/>
            </a:lvl1pPr>
          </a:lstStyle>
          <a:p>
            <a:pPr>
              <a:defRPr/>
            </a:pPr>
            <a:fld id="{272A0EFC-AF2C-470F-92D6-0F72068037D8}" type="slidenum">
              <a:rPr lang="en-GB" altLang="fr-FR"/>
              <a:pPr>
                <a:defRPr/>
              </a:pPr>
              <a:t>‹nr.›</a:t>
            </a:fld>
            <a:endParaRPr lang="en-GB" altLang="fr-FR"/>
          </a:p>
        </p:txBody>
      </p:sp>
    </p:spTree>
    <p:extLst>
      <p:ext uri="{BB962C8B-B14F-4D97-AF65-F5344CB8AC3E}">
        <p14:creationId xmlns:p14="http://schemas.microsoft.com/office/powerpoint/2010/main" val="115058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BE"/>
          </a:p>
        </p:txBody>
      </p:sp>
      <p:sp>
        <p:nvSpPr>
          <p:cNvPr id="3" name="Espace réservé du texte 2"/>
          <p:cNvSpPr>
            <a:spLocks noGrp="1"/>
          </p:cNvSpPr>
          <p:nvPr>
            <p:ph type="body" sz="half" idx="1"/>
          </p:nvPr>
        </p:nvSpPr>
        <p:spPr>
          <a:xfrm>
            <a:off x="609602" y="838200"/>
            <a:ext cx="5568951"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image de la bibliothèque 3"/>
          <p:cNvSpPr>
            <a:spLocks noGrp="1"/>
          </p:cNvSpPr>
          <p:nvPr>
            <p:ph type="clipArt" sz="half" idx="2"/>
          </p:nvPr>
        </p:nvSpPr>
        <p:spPr>
          <a:xfrm>
            <a:off x="6381752" y="838200"/>
            <a:ext cx="5571067" cy="5327650"/>
          </a:xfrm>
        </p:spPr>
        <p:txBody>
          <a:bodyPr/>
          <a:lstStyle/>
          <a:p>
            <a:endParaRPr lang="fr-BE"/>
          </a:p>
        </p:txBody>
      </p:sp>
      <p:sp>
        <p:nvSpPr>
          <p:cNvPr id="5" name="Espace réservé de la date 4"/>
          <p:cNvSpPr>
            <a:spLocks noGrp="1"/>
          </p:cNvSpPr>
          <p:nvPr>
            <p:ph type="dt" sz="half" idx="10"/>
          </p:nvPr>
        </p:nvSpPr>
        <p:spPr>
          <a:xfrm>
            <a:off x="334433" y="6669088"/>
            <a:ext cx="2497667" cy="188912"/>
          </a:xfrm>
        </p:spPr>
        <p:txBody>
          <a:bodyPr/>
          <a:lstStyle>
            <a:lvl1pPr>
              <a:defRPr/>
            </a:lvl1pPr>
          </a:lstStyle>
          <a:p>
            <a:fld id="{E67BE797-EB43-4A73-B678-D79853151452}" type="datetime1">
              <a:rPr lang="en-US" altLang="fr-FR" smtClean="0">
                <a:solidFill>
                  <a:srgbClr val="000000"/>
                </a:solidFill>
              </a:rPr>
              <a:t>5/12/2022</a:t>
            </a:fld>
            <a:endParaRPr lang="en-GB" altLang="fr-FR">
              <a:solidFill>
                <a:srgbClr val="000000"/>
              </a:solidFill>
            </a:endParaRPr>
          </a:p>
        </p:txBody>
      </p:sp>
      <p:sp>
        <p:nvSpPr>
          <p:cNvPr id="6" name="Espace réservé du numéro de diapositive 5"/>
          <p:cNvSpPr>
            <a:spLocks noGrp="1"/>
          </p:cNvSpPr>
          <p:nvPr>
            <p:ph type="sldNum" sz="quarter" idx="11"/>
          </p:nvPr>
        </p:nvSpPr>
        <p:spPr>
          <a:xfrm>
            <a:off x="11089219" y="6597650"/>
            <a:ext cx="1102783" cy="260350"/>
          </a:xfrm>
        </p:spPr>
        <p:txBody>
          <a:bodyPr/>
          <a:lstStyle>
            <a:lvl1pPr>
              <a:defRPr/>
            </a:lvl1pPr>
          </a:lstStyle>
          <a:p>
            <a:fld id="{A43768CB-1512-4E11-A85C-E17BE000E187}" type="slidenum">
              <a:rPr lang="en-GB" altLang="fr-FR">
                <a:solidFill>
                  <a:srgbClr val="000000"/>
                </a:solidFill>
              </a:rPr>
              <a:pPr/>
              <a:t>‹nr.›</a:t>
            </a:fld>
            <a:endParaRPr lang="en-GB" altLang="fr-FR">
              <a:solidFill>
                <a:srgbClr val="000000"/>
              </a:solidFill>
            </a:endParaRPr>
          </a:p>
        </p:txBody>
      </p:sp>
    </p:spTree>
    <p:extLst>
      <p:ext uri="{BB962C8B-B14F-4D97-AF65-F5344CB8AC3E}">
        <p14:creationId xmlns:p14="http://schemas.microsoft.com/office/powerpoint/2010/main" val="129650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Modifiez le style du titre</a:t>
            </a:r>
            <a:endParaRPr lang="fr-BE"/>
          </a:p>
        </p:txBody>
      </p:sp>
      <p:sp>
        <p:nvSpPr>
          <p:cNvPr id="3" name="Espace réservé du contenu 2"/>
          <p:cNvSpPr>
            <a:spLocks noGrp="1"/>
          </p:cNvSpPr>
          <p:nvPr>
            <p:ph sz="half" idx="1"/>
          </p:nvPr>
        </p:nvSpPr>
        <p:spPr>
          <a:xfrm>
            <a:off x="609602" y="838200"/>
            <a:ext cx="5568951"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81752" y="838200"/>
            <a:ext cx="5571067" cy="53276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334433" y="6669088"/>
            <a:ext cx="2497667" cy="188912"/>
          </a:xfrm>
        </p:spPr>
        <p:txBody>
          <a:bodyPr/>
          <a:lstStyle>
            <a:lvl1pPr>
              <a:defRPr/>
            </a:lvl1pPr>
          </a:lstStyle>
          <a:p>
            <a:fld id="{EF6D1FE5-4ADC-4647-A21D-2DCED9440336}" type="datetime1">
              <a:rPr lang="en-US" altLang="fr-FR" smtClean="0">
                <a:solidFill>
                  <a:srgbClr val="3E3D2D"/>
                </a:solidFill>
              </a:rPr>
              <a:t>5/12/2022</a:t>
            </a:fld>
            <a:endParaRPr lang="en-GB" altLang="fr-FR">
              <a:solidFill>
                <a:srgbClr val="3E3D2D"/>
              </a:solidFill>
            </a:endParaRPr>
          </a:p>
        </p:txBody>
      </p:sp>
      <p:sp>
        <p:nvSpPr>
          <p:cNvPr id="6" name="Espace réservé du numéro de diapositive 5"/>
          <p:cNvSpPr>
            <a:spLocks noGrp="1"/>
          </p:cNvSpPr>
          <p:nvPr>
            <p:ph type="sldNum" sz="quarter" idx="11"/>
          </p:nvPr>
        </p:nvSpPr>
        <p:spPr>
          <a:xfrm>
            <a:off x="11089219" y="6597650"/>
            <a:ext cx="1102783" cy="260350"/>
          </a:xfrm>
        </p:spPr>
        <p:txBody>
          <a:bodyPr/>
          <a:lstStyle>
            <a:lvl1pPr>
              <a:defRPr/>
            </a:lvl1pPr>
          </a:lstStyle>
          <a:p>
            <a:fld id="{50554BD1-6424-486D-B229-D0CBB890F6A4}" type="slidenum">
              <a:rPr lang="en-GB" altLang="fr-FR"/>
              <a:pPr/>
              <a:t>‹nr.›</a:t>
            </a:fld>
            <a:endParaRPr lang="en-GB" altLang="fr-FR"/>
          </a:p>
        </p:txBody>
      </p:sp>
    </p:spTree>
    <p:extLst>
      <p:ext uri="{BB962C8B-B14F-4D97-AF65-F5344CB8AC3E}">
        <p14:creationId xmlns:p14="http://schemas.microsoft.com/office/powerpoint/2010/main" val="31864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058400" cy="1143000"/>
          </a:xfrm>
        </p:spPr>
        <p:txBody>
          <a:bodyPr anchor="b"/>
          <a:lstStyle>
            <a:lvl1pPr>
              <a:defRPr/>
            </a:lvl1pPr>
          </a:lstStyle>
          <a:p>
            <a:r>
              <a:rPr kumimoji="0" lang="nl-NL"/>
              <a:t>Klik om de stijl te bewerken</a:t>
            </a:r>
            <a:endParaRPr kumimoji="0" lang="en-US"/>
          </a:p>
        </p:txBody>
      </p:sp>
      <p:sp>
        <p:nvSpPr>
          <p:cNvPr id="7" name="Tijdelijke aanduiding voor datum 6"/>
          <p:cNvSpPr>
            <a:spLocks noGrp="1"/>
          </p:cNvSpPr>
          <p:nvPr>
            <p:ph type="dt" sz="half" idx="10"/>
          </p:nvPr>
        </p:nvSpPr>
        <p:spPr/>
        <p:txBody>
          <a:bodyPr/>
          <a:lstStyle/>
          <a:p>
            <a:fld id="{58029C24-3B9A-4928-9F88-C97B0DE2BD8B}" type="datetime1">
              <a:rPr lang="en-US" smtClean="0"/>
              <a:t>5/12/2022</a:t>
            </a:fld>
            <a:endParaRPr lang="en-US"/>
          </a:p>
        </p:txBody>
      </p:sp>
      <p:sp>
        <p:nvSpPr>
          <p:cNvPr id="8" name="Tijdelijke aanduiding voor voettekst 7"/>
          <p:cNvSpPr>
            <a:spLocks noGrp="1"/>
          </p:cNvSpPr>
          <p:nvPr>
            <p:ph type="ftr" sz="quarter" idx="11"/>
          </p:nvPr>
        </p:nvSpPr>
        <p:spPr/>
        <p:txBody>
          <a:bodyPr/>
          <a:lstStyle/>
          <a:p>
            <a:r>
              <a:rPr lang="fr-BE"/>
              <a:t>Dr.J.Pauluis  ONE octobre 2018</a:t>
            </a:r>
            <a:endParaRPr lang="en-US"/>
          </a:p>
        </p:txBody>
      </p:sp>
      <p:sp>
        <p:nvSpPr>
          <p:cNvPr id="9" name="Tijdelijke aanduiding voor dianummer 8"/>
          <p:cNvSpPr>
            <a:spLocks noGrp="1"/>
          </p:cNvSpPr>
          <p:nvPr>
            <p:ph type="sldNum" sz="quarter" idx="12"/>
          </p:nvPr>
        </p:nvSpPr>
        <p:spPr/>
        <p:txBody>
          <a:bodyPr/>
          <a:lstStyle/>
          <a:p>
            <a:fld id="{344BB2D2-62D0-4A45-BD63-E26301827CF1}" type="slidenum">
              <a:rPr lang="en-US" smtClean="0"/>
              <a:t>‹nr.›</a:t>
            </a:fld>
            <a:endParaRPr lang="en-US"/>
          </a:p>
        </p:txBody>
      </p:sp>
      <p:sp>
        <p:nvSpPr>
          <p:cNvPr id="11" name="Tijdelijke aanduiding voor inhoud 10"/>
          <p:cNvSpPr>
            <a:spLocks noGrp="1"/>
          </p:cNvSpPr>
          <p:nvPr>
            <p:ph sz="quarter" idx="2"/>
          </p:nvPr>
        </p:nvSpPr>
        <p:spPr>
          <a:xfrm>
            <a:off x="609600" y="2362200"/>
            <a:ext cx="4876800" cy="3886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quarter" idx="4"/>
          </p:nvPr>
        </p:nvSpPr>
        <p:spPr>
          <a:xfrm>
            <a:off x="5829300" y="2362200"/>
            <a:ext cx="4876800" cy="3886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tekst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a:t>Klik om de modelstijlen te bewerken</a:t>
            </a:r>
          </a:p>
        </p:txBody>
      </p:sp>
      <p:sp>
        <p:nvSpPr>
          <p:cNvPr id="14" name="Tijdelijke aanduiding voor tekst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a:t>Klik om de modelstijlen te bewerken</a:t>
            </a:r>
          </a:p>
        </p:txBody>
      </p:sp>
    </p:spTree>
    <p:extLst>
      <p:ext uri="{BB962C8B-B14F-4D97-AF65-F5344CB8AC3E}">
        <p14:creationId xmlns:p14="http://schemas.microsoft.com/office/powerpoint/2010/main" val="1411281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endParaRPr lang="fr-BE"/>
          </a:p>
        </p:txBody>
      </p:sp>
      <p:sp>
        <p:nvSpPr>
          <p:cNvPr id="4" name="Rectangle 4">
            <a:extLst>
              <a:ext uri="{FF2B5EF4-FFF2-40B4-BE49-F238E27FC236}">
                <a16:creationId xmlns:a16="http://schemas.microsoft.com/office/drawing/2014/main" id="{AE0C4503-3200-4C27-A192-ACCBC1B0B6B1}"/>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5">
            <a:extLst>
              <a:ext uri="{FF2B5EF4-FFF2-40B4-BE49-F238E27FC236}">
                <a16:creationId xmlns:a16="http://schemas.microsoft.com/office/drawing/2014/main" id="{7A5646AA-45DB-4127-AC4D-DE137206A47F}"/>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6" name="Rectangle 6">
            <a:extLst>
              <a:ext uri="{FF2B5EF4-FFF2-40B4-BE49-F238E27FC236}">
                <a16:creationId xmlns:a16="http://schemas.microsoft.com/office/drawing/2014/main" id="{F0728482-8FEE-4514-BE64-1BC52DA50850}"/>
              </a:ext>
            </a:extLst>
          </p:cNvPr>
          <p:cNvSpPr>
            <a:spLocks noGrp="1" noChangeArrowheads="1"/>
          </p:cNvSpPr>
          <p:nvPr>
            <p:ph type="sldNum" sz="quarter" idx="12"/>
          </p:nvPr>
        </p:nvSpPr>
        <p:spPr>
          <a:ln/>
        </p:spPr>
        <p:txBody>
          <a:bodyPr/>
          <a:lstStyle>
            <a:lvl1pPr>
              <a:defRPr/>
            </a:lvl1pPr>
          </a:lstStyle>
          <a:p>
            <a:pPr>
              <a:defRPr/>
            </a:pPr>
            <a:fld id="{FA7BFA04-F851-486B-BAE2-737FC7473B8A}" type="slidenum">
              <a:rPr lang="en-US" altLang="fr-FR"/>
              <a:pPr>
                <a:defRPr/>
              </a:pPr>
              <a:t>‹nr.›</a:t>
            </a:fld>
            <a:endParaRPr lang="en-US" altLang="fr-FR"/>
          </a:p>
        </p:txBody>
      </p:sp>
    </p:spTree>
    <p:extLst>
      <p:ext uri="{BB962C8B-B14F-4D97-AF65-F5344CB8AC3E}">
        <p14:creationId xmlns:p14="http://schemas.microsoft.com/office/powerpoint/2010/main" val="2977735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E3D2EFDA-2EA8-4C86-95F6-78FE3F2D0E08}"/>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5">
            <a:extLst>
              <a:ext uri="{FF2B5EF4-FFF2-40B4-BE49-F238E27FC236}">
                <a16:creationId xmlns:a16="http://schemas.microsoft.com/office/drawing/2014/main" id="{EFC5F5E4-1152-459B-8801-A621B5A76DEE}"/>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6" name="Rectangle 6">
            <a:extLst>
              <a:ext uri="{FF2B5EF4-FFF2-40B4-BE49-F238E27FC236}">
                <a16:creationId xmlns:a16="http://schemas.microsoft.com/office/drawing/2014/main" id="{CDB37BA7-F164-473E-9AB3-7496ECFF9EFD}"/>
              </a:ext>
            </a:extLst>
          </p:cNvPr>
          <p:cNvSpPr>
            <a:spLocks noGrp="1" noChangeArrowheads="1"/>
          </p:cNvSpPr>
          <p:nvPr>
            <p:ph type="sldNum" sz="quarter" idx="12"/>
          </p:nvPr>
        </p:nvSpPr>
        <p:spPr>
          <a:ln/>
        </p:spPr>
        <p:txBody>
          <a:bodyPr/>
          <a:lstStyle>
            <a:lvl1pPr>
              <a:defRPr/>
            </a:lvl1pPr>
          </a:lstStyle>
          <a:p>
            <a:pPr>
              <a:defRPr/>
            </a:pPr>
            <a:fld id="{FF09C0EC-D23C-4AE1-88B8-67BFED4157D6}" type="slidenum">
              <a:rPr lang="en-US" altLang="fr-FR"/>
              <a:pPr>
                <a:defRPr/>
              </a:pPr>
              <a:t>‹nr.›</a:t>
            </a:fld>
            <a:endParaRPr lang="en-US" altLang="fr-FR"/>
          </a:p>
        </p:txBody>
      </p:sp>
    </p:spTree>
    <p:extLst>
      <p:ext uri="{BB962C8B-B14F-4D97-AF65-F5344CB8AC3E}">
        <p14:creationId xmlns:p14="http://schemas.microsoft.com/office/powerpoint/2010/main" val="28956842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4">
            <a:extLst>
              <a:ext uri="{FF2B5EF4-FFF2-40B4-BE49-F238E27FC236}">
                <a16:creationId xmlns:a16="http://schemas.microsoft.com/office/drawing/2014/main" id="{DDB86B53-DE68-49A8-BB5A-AD4A83F3AA84}"/>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5">
            <a:extLst>
              <a:ext uri="{FF2B5EF4-FFF2-40B4-BE49-F238E27FC236}">
                <a16:creationId xmlns:a16="http://schemas.microsoft.com/office/drawing/2014/main" id="{3ACBB5D7-EA13-4E4F-B6A2-E11A6C0DFBAD}"/>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6" name="Rectangle 6">
            <a:extLst>
              <a:ext uri="{FF2B5EF4-FFF2-40B4-BE49-F238E27FC236}">
                <a16:creationId xmlns:a16="http://schemas.microsoft.com/office/drawing/2014/main" id="{2AAA6C47-55AD-47E4-8CCA-405B2CF6130F}"/>
              </a:ext>
            </a:extLst>
          </p:cNvPr>
          <p:cNvSpPr>
            <a:spLocks noGrp="1" noChangeArrowheads="1"/>
          </p:cNvSpPr>
          <p:nvPr>
            <p:ph type="sldNum" sz="quarter" idx="12"/>
          </p:nvPr>
        </p:nvSpPr>
        <p:spPr>
          <a:ln/>
        </p:spPr>
        <p:txBody>
          <a:bodyPr/>
          <a:lstStyle>
            <a:lvl1pPr>
              <a:defRPr/>
            </a:lvl1pPr>
          </a:lstStyle>
          <a:p>
            <a:pPr>
              <a:defRPr/>
            </a:pPr>
            <a:fld id="{1EBE55AE-F47D-4C12-85DD-AA50651C78C3}" type="slidenum">
              <a:rPr lang="en-US" altLang="fr-FR"/>
              <a:pPr>
                <a:defRPr/>
              </a:pPr>
              <a:t>‹nr.›</a:t>
            </a:fld>
            <a:endParaRPr lang="en-US" altLang="fr-FR"/>
          </a:p>
        </p:txBody>
      </p:sp>
    </p:spTree>
    <p:extLst>
      <p:ext uri="{BB962C8B-B14F-4D97-AF65-F5344CB8AC3E}">
        <p14:creationId xmlns:p14="http://schemas.microsoft.com/office/powerpoint/2010/main" val="11412864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5D17387D-EFCE-4608-BBA7-8B1697E0BECE}"/>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5">
            <a:extLst>
              <a:ext uri="{FF2B5EF4-FFF2-40B4-BE49-F238E27FC236}">
                <a16:creationId xmlns:a16="http://schemas.microsoft.com/office/drawing/2014/main" id="{98CF427C-7BAA-4C68-A96A-4CC39949E5C1}"/>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7" name="Rectangle 6">
            <a:extLst>
              <a:ext uri="{FF2B5EF4-FFF2-40B4-BE49-F238E27FC236}">
                <a16:creationId xmlns:a16="http://schemas.microsoft.com/office/drawing/2014/main" id="{50524C98-E1B4-4E66-A000-B4B960A6DB0B}"/>
              </a:ext>
            </a:extLst>
          </p:cNvPr>
          <p:cNvSpPr>
            <a:spLocks noGrp="1" noChangeArrowheads="1"/>
          </p:cNvSpPr>
          <p:nvPr>
            <p:ph type="sldNum" sz="quarter" idx="12"/>
          </p:nvPr>
        </p:nvSpPr>
        <p:spPr>
          <a:ln/>
        </p:spPr>
        <p:txBody>
          <a:bodyPr/>
          <a:lstStyle>
            <a:lvl1pPr>
              <a:defRPr/>
            </a:lvl1pPr>
          </a:lstStyle>
          <a:p>
            <a:pPr>
              <a:defRPr/>
            </a:pPr>
            <a:fld id="{0AA39FA6-BB45-4D00-B451-3DDEE41FA0AE}" type="slidenum">
              <a:rPr lang="en-US" altLang="fr-FR"/>
              <a:pPr>
                <a:defRPr/>
              </a:pPr>
              <a:t>‹nr.›</a:t>
            </a:fld>
            <a:endParaRPr lang="en-US" altLang="fr-FR"/>
          </a:p>
        </p:txBody>
      </p:sp>
    </p:spTree>
    <p:extLst>
      <p:ext uri="{BB962C8B-B14F-4D97-AF65-F5344CB8AC3E}">
        <p14:creationId xmlns:p14="http://schemas.microsoft.com/office/powerpoint/2010/main" val="3360647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E1217178-47BE-439E-8EDE-27E350B598D5}"/>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8" name="Rectangle 5">
            <a:extLst>
              <a:ext uri="{FF2B5EF4-FFF2-40B4-BE49-F238E27FC236}">
                <a16:creationId xmlns:a16="http://schemas.microsoft.com/office/drawing/2014/main" id="{58B3348C-56F9-4860-BEC0-D78F4F537293}"/>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9" name="Rectangle 6">
            <a:extLst>
              <a:ext uri="{FF2B5EF4-FFF2-40B4-BE49-F238E27FC236}">
                <a16:creationId xmlns:a16="http://schemas.microsoft.com/office/drawing/2014/main" id="{D0AFF72B-C300-47C6-8493-4059CCAF5F23}"/>
              </a:ext>
            </a:extLst>
          </p:cNvPr>
          <p:cNvSpPr>
            <a:spLocks noGrp="1" noChangeArrowheads="1"/>
          </p:cNvSpPr>
          <p:nvPr>
            <p:ph type="sldNum" sz="quarter" idx="12"/>
          </p:nvPr>
        </p:nvSpPr>
        <p:spPr>
          <a:ln/>
        </p:spPr>
        <p:txBody>
          <a:bodyPr/>
          <a:lstStyle>
            <a:lvl1pPr>
              <a:defRPr/>
            </a:lvl1pPr>
          </a:lstStyle>
          <a:p>
            <a:pPr>
              <a:defRPr/>
            </a:pPr>
            <a:fld id="{350A1960-99B1-48E3-81DD-60A8A71E9E9E}" type="slidenum">
              <a:rPr lang="en-US" altLang="fr-FR"/>
              <a:pPr>
                <a:defRPr/>
              </a:pPr>
              <a:t>‹nr.›</a:t>
            </a:fld>
            <a:endParaRPr lang="en-US" altLang="fr-FR"/>
          </a:p>
        </p:txBody>
      </p:sp>
    </p:spTree>
    <p:extLst>
      <p:ext uri="{BB962C8B-B14F-4D97-AF65-F5344CB8AC3E}">
        <p14:creationId xmlns:p14="http://schemas.microsoft.com/office/powerpoint/2010/main" val="2101159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Rectangle 4">
            <a:extLst>
              <a:ext uri="{FF2B5EF4-FFF2-40B4-BE49-F238E27FC236}">
                <a16:creationId xmlns:a16="http://schemas.microsoft.com/office/drawing/2014/main" id="{869A1A72-6627-40D5-A260-0D6D3551924A}"/>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4" name="Rectangle 5">
            <a:extLst>
              <a:ext uri="{FF2B5EF4-FFF2-40B4-BE49-F238E27FC236}">
                <a16:creationId xmlns:a16="http://schemas.microsoft.com/office/drawing/2014/main" id="{85B2604C-46E2-472F-AA2F-8FA244734579}"/>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5" name="Rectangle 6">
            <a:extLst>
              <a:ext uri="{FF2B5EF4-FFF2-40B4-BE49-F238E27FC236}">
                <a16:creationId xmlns:a16="http://schemas.microsoft.com/office/drawing/2014/main" id="{3F4C78BD-AFDD-4B2B-9B05-CB5CA478DBB2}"/>
              </a:ext>
            </a:extLst>
          </p:cNvPr>
          <p:cNvSpPr>
            <a:spLocks noGrp="1" noChangeArrowheads="1"/>
          </p:cNvSpPr>
          <p:nvPr>
            <p:ph type="sldNum" sz="quarter" idx="12"/>
          </p:nvPr>
        </p:nvSpPr>
        <p:spPr>
          <a:ln/>
        </p:spPr>
        <p:txBody>
          <a:bodyPr/>
          <a:lstStyle>
            <a:lvl1pPr>
              <a:defRPr/>
            </a:lvl1pPr>
          </a:lstStyle>
          <a:p>
            <a:pPr>
              <a:defRPr/>
            </a:pPr>
            <a:fld id="{1FDD82ED-70F8-4392-A2E5-B8B4015DD8CC}" type="slidenum">
              <a:rPr lang="en-US" altLang="fr-FR"/>
              <a:pPr>
                <a:defRPr/>
              </a:pPr>
              <a:t>‹nr.›</a:t>
            </a:fld>
            <a:endParaRPr lang="en-US" altLang="fr-FR"/>
          </a:p>
        </p:txBody>
      </p:sp>
    </p:spTree>
    <p:extLst>
      <p:ext uri="{BB962C8B-B14F-4D97-AF65-F5344CB8AC3E}">
        <p14:creationId xmlns:p14="http://schemas.microsoft.com/office/powerpoint/2010/main" val="578305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7BD2EB-FD49-4C87-BD94-553DEA0D0918}"/>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3" name="Rectangle 5">
            <a:extLst>
              <a:ext uri="{FF2B5EF4-FFF2-40B4-BE49-F238E27FC236}">
                <a16:creationId xmlns:a16="http://schemas.microsoft.com/office/drawing/2014/main" id="{2885698E-3223-403A-863C-A086B4B552E7}"/>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4" name="Rectangle 6">
            <a:extLst>
              <a:ext uri="{FF2B5EF4-FFF2-40B4-BE49-F238E27FC236}">
                <a16:creationId xmlns:a16="http://schemas.microsoft.com/office/drawing/2014/main" id="{A7A40D8C-E8AA-4EBE-A89A-DC47BF2D8FA7}"/>
              </a:ext>
            </a:extLst>
          </p:cNvPr>
          <p:cNvSpPr>
            <a:spLocks noGrp="1" noChangeArrowheads="1"/>
          </p:cNvSpPr>
          <p:nvPr>
            <p:ph type="sldNum" sz="quarter" idx="12"/>
          </p:nvPr>
        </p:nvSpPr>
        <p:spPr>
          <a:ln/>
        </p:spPr>
        <p:txBody>
          <a:bodyPr/>
          <a:lstStyle>
            <a:lvl1pPr>
              <a:defRPr/>
            </a:lvl1pPr>
          </a:lstStyle>
          <a:p>
            <a:pPr>
              <a:defRPr/>
            </a:pPr>
            <a:fld id="{AA076719-D3D3-4062-A5DD-029D9FC2C833}" type="slidenum">
              <a:rPr lang="en-US" altLang="fr-FR"/>
              <a:pPr>
                <a:defRPr/>
              </a:pPr>
              <a:t>‹nr.›</a:t>
            </a:fld>
            <a:endParaRPr lang="en-US" altLang="fr-FR"/>
          </a:p>
        </p:txBody>
      </p:sp>
    </p:spTree>
    <p:extLst>
      <p:ext uri="{BB962C8B-B14F-4D97-AF65-F5344CB8AC3E}">
        <p14:creationId xmlns:p14="http://schemas.microsoft.com/office/powerpoint/2010/main" val="2349257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2CE572BB-B3E4-4CDE-918F-49154747F66E}"/>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5">
            <a:extLst>
              <a:ext uri="{FF2B5EF4-FFF2-40B4-BE49-F238E27FC236}">
                <a16:creationId xmlns:a16="http://schemas.microsoft.com/office/drawing/2014/main" id="{091AC035-9A52-4AA8-9D25-416C83770685}"/>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7" name="Rectangle 6">
            <a:extLst>
              <a:ext uri="{FF2B5EF4-FFF2-40B4-BE49-F238E27FC236}">
                <a16:creationId xmlns:a16="http://schemas.microsoft.com/office/drawing/2014/main" id="{FA2DD342-FB19-4D5F-9219-6F0685075195}"/>
              </a:ext>
            </a:extLst>
          </p:cNvPr>
          <p:cNvSpPr>
            <a:spLocks noGrp="1" noChangeArrowheads="1"/>
          </p:cNvSpPr>
          <p:nvPr>
            <p:ph type="sldNum" sz="quarter" idx="12"/>
          </p:nvPr>
        </p:nvSpPr>
        <p:spPr>
          <a:ln/>
        </p:spPr>
        <p:txBody>
          <a:bodyPr/>
          <a:lstStyle>
            <a:lvl1pPr>
              <a:defRPr/>
            </a:lvl1pPr>
          </a:lstStyle>
          <a:p>
            <a:pPr>
              <a:defRPr/>
            </a:pPr>
            <a:fld id="{72AC176B-FF5D-403C-8BDE-395781F81197}" type="slidenum">
              <a:rPr lang="en-US" altLang="fr-FR"/>
              <a:pPr>
                <a:defRPr/>
              </a:pPr>
              <a:t>‹nr.›</a:t>
            </a:fld>
            <a:endParaRPr lang="en-US" altLang="fr-FR"/>
          </a:p>
        </p:txBody>
      </p:sp>
    </p:spTree>
    <p:extLst>
      <p:ext uri="{BB962C8B-B14F-4D97-AF65-F5344CB8AC3E}">
        <p14:creationId xmlns:p14="http://schemas.microsoft.com/office/powerpoint/2010/main" val="19152173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4">
            <a:extLst>
              <a:ext uri="{FF2B5EF4-FFF2-40B4-BE49-F238E27FC236}">
                <a16:creationId xmlns:a16="http://schemas.microsoft.com/office/drawing/2014/main" id="{B0AE0A41-4E4E-4A69-ACDF-A4AC37FF8C5F}"/>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6" name="Rectangle 5">
            <a:extLst>
              <a:ext uri="{FF2B5EF4-FFF2-40B4-BE49-F238E27FC236}">
                <a16:creationId xmlns:a16="http://schemas.microsoft.com/office/drawing/2014/main" id="{92374271-9056-4FA2-8363-F14E78AB7527}"/>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7" name="Rectangle 6">
            <a:extLst>
              <a:ext uri="{FF2B5EF4-FFF2-40B4-BE49-F238E27FC236}">
                <a16:creationId xmlns:a16="http://schemas.microsoft.com/office/drawing/2014/main" id="{19FB9019-ADAD-42B1-B884-A42FC359D355}"/>
              </a:ext>
            </a:extLst>
          </p:cNvPr>
          <p:cNvSpPr>
            <a:spLocks noGrp="1" noChangeArrowheads="1"/>
          </p:cNvSpPr>
          <p:nvPr>
            <p:ph type="sldNum" sz="quarter" idx="12"/>
          </p:nvPr>
        </p:nvSpPr>
        <p:spPr>
          <a:ln/>
        </p:spPr>
        <p:txBody>
          <a:bodyPr/>
          <a:lstStyle>
            <a:lvl1pPr>
              <a:defRPr/>
            </a:lvl1pPr>
          </a:lstStyle>
          <a:p>
            <a:pPr>
              <a:defRPr/>
            </a:pPr>
            <a:fld id="{2DC0B931-839E-4365-973C-0A1193FD922E}" type="slidenum">
              <a:rPr lang="en-US" altLang="fr-FR"/>
              <a:pPr>
                <a:defRPr/>
              </a:pPr>
              <a:t>‹nr.›</a:t>
            </a:fld>
            <a:endParaRPr lang="en-US" altLang="fr-FR"/>
          </a:p>
        </p:txBody>
      </p:sp>
    </p:spTree>
    <p:extLst>
      <p:ext uri="{BB962C8B-B14F-4D97-AF65-F5344CB8AC3E}">
        <p14:creationId xmlns:p14="http://schemas.microsoft.com/office/powerpoint/2010/main" val="25479522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A6642244-62D4-4B65-9BA3-A242E520C84C}"/>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5">
            <a:extLst>
              <a:ext uri="{FF2B5EF4-FFF2-40B4-BE49-F238E27FC236}">
                <a16:creationId xmlns:a16="http://schemas.microsoft.com/office/drawing/2014/main" id="{FDAF277D-CD24-4480-ACA4-ACB35AE43023}"/>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6" name="Rectangle 6">
            <a:extLst>
              <a:ext uri="{FF2B5EF4-FFF2-40B4-BE49-F238E27FC236}">
                <a16:creationId xmlns:a16="http://schemas.microsoft.com/office/drawing/2014/main" id="{CDC37ED8-B754-49B3-A745-96649499D63E}"/>
              </a:ext>
            </a:extLst>
          </p:cNvPr>
          <p:cNvSpPr>
            <a:spLocks noGrp="1" noChangeArrowheads="1"/>
          </p:cNvSpPr>
          <p:nvPr>
            <p:ph type="sldNum" sz="quarter" idx="12"/>
          </p:nvPr>
        </p:nvSpPr>
        <p:spPr>
          <a:ln/>
        </p:spPr>
        <p:txBody>
          <a:bodyPr/>
          <a:lstStyle>
            <a:lvl1pPr>
              <a:defRPr/>
            </a:lvl1pPr>
          </a:lstStyle>
          <a:p>
            <a:pPr>
              <a:defRPr/>
            </a:pPr>
            <a:fld id="{8FE17CEA-A8FD-4B76-BFB8-7F26D3D59ED3}" type="slidenum">
              <a:rPr lang="en-US" altLang="fr-FR"/>
              <a:pPr>
                <a:defRPr/>
              </a:pPr>
              <a:t>‹nr.›</a:t>
            </a:fld>
            <a:endParaRPr lang="en-US" altLang="fr-FR"/>
          </a:p>
        </p:txBody>
      </p:sp>
    </p:spTree>
    <p:extLst>
      <p:ext uri="{BB962C8B-B14F-4D97-AF65-F5344CB8AC3E}">
        <p14:creationId xmlns:p14="http://schemas.microsoft.com/office/powerpoint/2010/main" val="18771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6" name="Tijdelijke aanduiding voor datum 5"/>
          <p:cNvSpPr>
            <a:spLocks noGrp="1"/>
          </p:cNvSpPr>
          <p:nvPr>
            <p:ph type="dt" sz="half" idx="10"/>
          </p:nvPr>
        </p:nvSpPr>
        <p:spPr/>
        <p:txBody>
          <a:bodyPr rtlCol="0"/>
          <a:lstStyle/>
          <a:p>
            <a:fld id="{BC71FCAA-83C1-430C-8B70-BA30DB77CCFE}" type="datetime1">
              <a:rPr lang="en-US" smtClean="0"/>
              <a:t>5/12/2022</a:t>
            </a:fld>
            <a:endParaRPr lang="en-US"/>
          </a:p>
        </p:txBody>
      </p:sp>
      <p:sp>
        <p:nvSpPr>
          <p:cNvPr id="7" name="Tijdelijke aanduiding voor dianummer 6"/>
          <p:cNvSpPr>
            <a:spLocks noGrp="1"/>
          </p:cNvSpPr>
          <p:nvPr>
            <p:ph type="sldNum" sz="quarter" idx="11"/>
          </p:nvPr>
        </p:nvSpPr>
        <p:spPr/>
        <p:txBody>
          <a:bodyPr rtlCol="0"/>
          <a:lstStyle/>
          <a:p>
            <a:fld id="{344BB2D2-62D0-4A45-BD63-E26301827CF1}" type="slidenum">
              <a:rPr lang="en-US" smtClean="0"/>
              <a:t>‹nr.›</a:t>
            </a:fld>
            <a:endParaRPr lang="en-US"/>
          </a:p>
        </p:txBody>
      </p:sp>
      <p:sp>
        <p:nvSpPr>
          <p:cNvPr id="8" name="Tijdelijke aanduiding voor voettekst 7"/>
          <p:cNvSpPr>
            <a:spLocks noGrp="1"/>
          </p:cNvSpPr>
          <p:nvPr>
            <p:ph type="ftr" sz="quarter" idx="12"/>
          </p:nvPr>
        </p:nvSpPr>
        <p:spPr/>
        <p:txBody>
          <a:bodyPr rtlCol="0"/>
          <a:lstStyle/>
          <a:p>
            <a:r>
              <a:rPr lang="fr-BE"/>
              <a:t>Dr.J.Pauluis  ONE octobre 2018</a:t>
            </a:r>
            <a:endParaRPr lang="en-US"/>
          </a:p>
        </p:txBody>
      </p:sp>
    </p:spTree>
    <p:extLst>
      <p:ext uri="{BB962C8B-B14F-4D97-AF65-F5344CB8AC3E}">
        <p14:creationId xmlns:p14="http://schemas.microsoft.com/office/powerpoint/2010/main" val="981538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95883F33-A70A-43BD-AEFC-742F9EBE93EF}"/>
              </a:ext>
            </a:extLst>
          </p:cNvPr>
          <p:cNvSpPr>
            <a:spLocks noGrp="1" noChangeArrowheads="1"/>
          </p:cNvSpPr>
          <p:nvPr>
            <p:ph type="dt" sz="half" idx="10"/>
          </p:nvPr>
        </p:nvSpPr>
        <p:spPr>
          <a:ln/>
        </p:spPr>
        <p:txBody>
          <a:bodyPr/>
          <a:lstStyle>
            <a:lvl1pPr>
              <a:defRPr/>
            </a:lvl1pPr>
          </a:lstStyle>
          <a:p>
            <a:pPr>
              <a:defRPr/>
            </a:pPr>
            <a:endParaRPr lang="en-US" altLang="fr-FR"/>
          </a:p>
        </p:txBody>
      </p:sp>
      <p:sp>
        <p:nvSpPr>
          <p:cNvPr id="5" name="Rectangle 5">
            <a:extLst>
              <a:ext uri="{FF2B5EF4-FFF2-40B4-BE49-F238E27FC236}">
                <a16:creationId xmlns:a16="http://schemas.microsoft.com/office/drawing/2014/main" id="{7E427926-6B42-4698-BB2F-9B3384975914}"/>
              </a:ext>
            </a:extLst>
          </p:cNvPr>
          <p:cNvSpPr>
            <a:spLocks noGrp="1" noChangeArrowheads="1"/>
          </p:cNvSpPr>
          <p:nvPr>
            <p:ph type="ftr" sz="quarter" idx="11"/>
          </p:nvPr>
        </p:nvSpPr>
        <p:spPr>
          <a:ln/>
        </p:spPr>
        <p:txBody>
          <a:bodyPr/>
          <a:lstStyle>
            <a:lvl1pPr>
              <a:defRPr/>
            </a:lvl1pPr>
          </a:lstStyle>
          <a:p>
            <a:pPr>
              <a:defRPr/>
            </a:pPr>
            <a:endParaRPr lang="en-US" altLang="fr-FR"/>
          </a:p>
        </p:txBody>
      </p:sp>
      <p:sp>
        <p:nvSpPr>
          <p:cNvPr id="6" name="Rectangle 6">
            <a:extLst>
              <a:ext uri="{FF2B5EF4-FFF2-40B4-BE49-F238E27FC236}">
                <a16:creationId xmlns:a16="http://schemas.microsoft.com/office/drawing/2014/main" id="{C592C2EE-37D1-40B1-8FF4-1BDC0E0DF30E}"/>
              </a:ext>
            </a:extLst>
          </p:cNvPr>
          <p:cNvSpPr>
            <a:spLocks noGrp="1" noChangeArrowheads="1"/>
          </p:cNvSpPr>
          <p:nvPr>
            <p:ph type="sldNum" sz="quarter" idx="12"/>
          </p:nvPr>
        </p:nvSpPr>
        <p:spPr>
          <a:ln/>
        </p:spPr>
        <p:txBody>
          <a:bodyPr/>
          <a:lstStyle>
            <a:lvl1pPr>
              <a:defRPr/>
            </a:lvl1pPr>
          </a:lstStyle>
          <a:p>
            <a:pPr>
              <a:defRPr/>
            </a:pPr>
            <a:fld id="{8103B3AA-E60F-4D7A-A26D-C85EA63613C0}" type="slidenum">
              <a:rPr lang="en-US" altLang="fr-FR"/>
              <a:pPr>
                <a:defRPr/>
              </a:pPr>
              <a:t>‹nr.›</a:t>
            </a:fld>
            <a:endParaRPr lang="en-US" altLang="fr-FR"/>
          </a:p>
        </p:txBody>
      </p:sp>
    </p:spTree>
    <p:extLst>
      <p:ext uri="{BB962C8B-B14F-4D97-AF65-F5344CB8AC3E}">
        <p14:creationId xmlns:p14="http://schemas.microsoft.com/office/powerpoint/2010/main" val="282524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E4FA71E-EF97-466D-A56F-9CA0C70A06F6}" type="datetime1">
              <a:rPr lang="en-US" smtClean="0"/>
              <a:t>5/12/2022</a:t>
            </a:fld>
            <a:endParaRPr lang="en-US"/>
          </a:p>
        </p:txBody>
      </p:sp>
      <p:sp>
        <p:nvSpPr>
          <p:cNvPr id="3" name="Tijdelijke aanduiding voor voettekst 2"/>
          <p:cNvSpPr>
            <a:spLocks noGrp="1"/>
          </p:cNvSpPr>
          <p:nvPr>
            <p:ph type="ftr" sz="quarter" idx="11"/>
          </p:nvPr>
        </p:nvSpPr>
        <p:spPr/>
        <p:txBody>
          <a:bodyPr/>
          <a:lstStyle/>
          <a:p>
            <a:r>
              <a:rPr lang="fr-BE"/>
              <a:t>Dr.J.Pauluis  ONE octobre 2018</a:t>
            </a:r>
            <a:endParaRPr lang="en-US"/>
          </a:p>
        </p:txBody>
      </p:sp>
      <p:sp>
        <p:nvSpPr>
          <p:cNvPr id="4" name="Tijdelijke aanduiding voor dianummer 3"/>
          <p:cNvSpPr>
            <a:spLocks noGrp="1"/>
          </p:cNvSpPr>
          <p:nvPr>
            <p:ph type="sldNum" sz="quarter" idx="12"/>
          </p:nvPr>
        </p:nvSpPr>
        <p:spPr/>
        <p:txBody>
          <a:bodyPr/>
          <a:lstStyle/>
          <a:p>
            <a:fld id="{344BB2D2-62D0-4A45-BD63-E26301827CF1}" type="slidenum">
              <a:rPr lang="en-US" smtClean="0"/>
              <a:t>‹nr.›</a:t>
            </a:fld>
            <a:endParaRPr lang="en-US"/>
          </a:p>
        </p:txBody>
      </p:sp>
    </p:spTree>
    <p:extLst>
      <p:ext uri="{BB962C8B-B14F-4D97-AF65-F5344CB8AC3E}">
        <p14:creationId xmlns:p14="http://schemas.microsoft.com/office/powerpoint/2010/main" val="215418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el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8" name="Rechte verbindingslijn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Rechte verbindingslijn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Rechte verbindingslijn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hthoek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hte verbindingslijn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Tijdelijke aanduiding voor inhoud 17"/>
          <p:cNvSpPr>
            <a:spLocks noGrp="1"/>
          </p:cNvSpPr>
          <p:nvPr>
            <p:ph sz="quarter" idx="1"/>
          </p:nvPr>
        </p:nvSpPr>
        <p:spPr>
          <a:xfrm>
            <a:off x="406400" y="274320"/>
            <a:ext cx="7518400" cy="6327648"/>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1" name="Tijdelijke aanduiding voor datum 20"/>
          <p:cNvSpPr>
            <a:spLocks noGrp="1"/>
          </p:cNvSpPr>
          <p:nvPr>
            <p:ph type="dt" sz="half" idx="14"/>
          </p:nvPr>
        </p:nvSpPr>
        <p:spPr/>
        <p:txBody>
          <a:bodyPr rtlCol="0"/>
          <a:lstStyle/>
          <a:p>
            <a:fld id="{BDE0E7C4-AD36-4706-A9B5-13EC462EE5E4}" type="datetime1">
              <a:rPr lang="en-US" smtClean="0"/>
              <a:t>5/12/2022</a:t>
            </a:fld>
            <a:endParaRPr lang="en-US"/>
          </a:p>
        </p:txBody>
      </p:sp>
      <p:sp>
        <p:nvSpPr>
          <p:cNvPr id="22" name="Tijdelijke aanduiding voor dianummer 21"/>
          <p:cNvSpPr>
            <a:spLocks noGrp="1"/>
          </p:cNvSpPr>
          <p:nvPr>
            <p:ph type="sldNum" sz="quarter" idx="15"/>
          </p:nvPr>
        </p:nvSpPr>
        <p:spPr/>
        <p:txBody>
          <a:bodyPr rtlCol="0"/>
          <a:lstStyle/>
          <a:p>
            <a:fld id="{344BB2D2-62D0-4A45-BD63-E26301827CF1}" type="slidenum">
              <a:rPr lang="en-US" smtClean="0"/>
              <a:t>‹nr.›</a:t>
            </a:fld>
            <a:endParaRPr lang="en-US"/>
          </a:p>
        </p:txBody>
      </p:sp>
      <p:sp>
        <p:nvSpPr>
          <p:cNvPr id="23" name="Tijdelijke aanduiding voor voettekst 22"/>
          <p:cNvSpPr>
            <a:spLocks noGrp="1"/>
          </p:cNvSpPr>
          <p:nvPr>
            <p:ph type="ftr" sz="quarter" idx="16"/>
          </p:nvPr>
        </p:nvSpPr>
        <p:spPr/>
        <p:txBody>
          <a:bodyPr rtlCol="0"/>
          <a:lstStyle/>
          <a:p>
            <a:r>
              <a:rPr lang="fr-BE"/>
              <a:t>Dr.J.Pauluis  ONE octobre 2018</a:t>
            </a:r>
            <a:endParaRPr lang="en-US"/>
          </a:p>
        </p:txBody>
      </p:sp>
    </p:spTree>
    <p:extLst>
      <p:ext uri="{BB962C8B-B14F-4D97-AF65-F5344CB8AC3E}">
        <p14:creationId xmlns:p14="http://schemas.microsoft.com/office/powerpoint/2010/main" val="149233546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el 1"/>
          <p:cNvSpPr>
            <a:spLocks noGrp="1"/>
          </p:cNvSpPr>
          <p:nvPr>
            <p:ph type="title"/>
          </p:nvPr>
        </p:nvSpPr>
        <p:spPr>
          <a:xfrm rot="5400000">
            <a:off x="5518404" y="3124200"/>
            <a:ext cx="6309360" cy="609600"/>
          </a:xfrm>
        </p:spPr>
        <p:txBody>
          <a:bodyPr anchor="b"/>
          <a:lstStyle>
            <a:lvl1pPr algn="l">
              <a:buNone/>
              <a:defRPr sz="2000" b="1"/>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10" name="Rechte verbindingslijn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hthoek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e verbindingslijn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Rechte verbindingslijn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Rechte verbindingslijn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Tijdelijke aanduiding voor datum 16"/>
          <p:cNvSpPr>
            <a:spLocks noGrp="1"/>
          </p:cNvSpPr>
          <p:nvPr>
            <p:ph type="dt" sz="half" idx="10"/>
          </p:nvPr>
        </p:nvSpPr>
        <p:spPr/>
        <p:txBody>
          <a:bodyPr rtlCol="0"/>
          <a:lstStyle/>
          <a:p>
            <a:fld id="{A657637A-97FF-4052-A37B-3002835DBC86}" type="datetime1">
              <a:rPr lang="en-US" smtClean="0"/>
              <a:t>5/12/2022</a:t>
            </a:fld>
            <a:endParaRPr lang="en-US"/>
          </a:p>
        </p:txBody>
      </p:sp>
      <p:sp>
        <p:nvSpPr>
          <p:cNvPr id="18" name="Tijdelijke aanduiding voor dianummer 17"/>
          <p:cNvSpPr>
            <a:spLocks noGrp="1"/>
          </p:cNvSpPr>
          <p:nvPr>
            <p:ph type="sldNum" sz="quarter" idx="11"/>
          </p:nvPr>
        </p:nvSpPr>
        <p:spPr/>
        <p:txBody>
          <a:bodyPr rtlCol="0"/>
          <a:lstStyle/>
          <a:p>
            <a:fld id="{344BB2D2-62D0-4A45-BD63-E26301827CF1}" type="slidenum">
              <a:rPr lang="en-US" smtClean="0"/>
              <a:t>‹nr.›</a:t>
            </a:fld>
            <a:endParaRPr lang="en-US"/>
          </a:p>
        </p:txBody>
      </p:sp>
      <p:sp>
        <p:nvSpPr>
          <p:cNvPr id="21" name="Tijdelijke aanduiding voor voettekst 20"/>
          <p:cNvSpPr>
            <a:spLocks noGrp="1"/>
          </p:cNvSpPr>
          <p:nvPr>
            <p:ph type="ftr" sz="quarter" idx="12"/>
          </p:nvPr>
        </p:nvSpPr>
        <p:spPr/>
        <p:txBody>
          <a:bodyPr rtlCol="0"/>
          <a:lstStyle/>
          <a:p>
            <a:r>
              <a:rPr lang="fr-BE"/>
              <a:t>Dr.J.Pauluis  ONE octobre 2018</a:t>
            </a:r>
            <a:endParaRPr lang="en-US"/>
          </a:p>
        </p:txBody>
      </p:sp>
    </p:spTree>
    <p:extLst>
      <p:ext uri="{BB962C8B-B14F-4D97-AF65-F5344CB8AC3E}">
        <p14:creationId xmlns:p14="http://schemas.microsoft.com/office/powerpoint/2010/main" val="396532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jdelijke aanduiding voor titel 21"/>
          <p:cNvSpPr>
            <a:spLocks noGrp="1"/>
          </p:cNvSpPr>
          <p:nvPr>
            <p:ph type="title"/>
          </p:nvPr>
        </p:nvSpPr>
        <p:spPr>
          <a:xfrm>
            <a:off x="609600" y="274638"/>
            <a:ext cx="9956800" cy="1143000"/>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12BF83F9-117C-4E44-B32C-94879DE4972F}" type="datetime1">
              <a:rPr lang="en-US" smtClean="0"/>
              <a:t>5/12/2022</a:t>
            </a:fld>
            <a:endParaRPr lang="en-US"/>
          </a:p>
        </p:txBody>
      </p:sp>
      <p:sp>
        <p:nvSpPr>
          <p:cNvPr id="3" name="Tijdelijke aanduiding voor voettekst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r>
              <a:rPr lang="fr-BE"/>
              <a:t>Dr.J.Pauluis  ONE octobre 2018</a:t>
            </a:r>
            <a:endParaRPr lang="en-US"/>
          </a:p>
        </p:txBody>
      </p:sp>
      <p:sp>
        <p:nvSpPr>
          <p:cNvPr id="7" name="Rechte verbindingslijn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Rechte verbindingslijn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hthoek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 verbindingslijn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Ova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Tijdelijke aanduiding voor dianumm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344BB2D2-62D0-4A45-BD63-E26301827CF1}" type="slidenum">
              <a:rPr lang="en-US" smtClean="0"/>
              <a:t>‹nr.›</a:t>
            </a:fld>
            <a:endParaRPr lang="en-US"/>
          </a:p>
        </p:txBody>
      </p:sp>
    </p:spTree>
    <p:extLst>
      <p:ext uri="{BB962C8B-B14F-4D97-AF65-F5344CB8AC3E}">
        <p14:creationId xmlns:p14="http://schemas.microsoft.com/office/powerpoint/2010/main" val="2309726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1DEC7"/>
        </a:solidFill>
        <a:effectLst/>
      </p:bgPr>
    </p:bg>
    <p:spTree>
      <p:nvGrpSpPr>
        <p:cNvPr id="1" name=""/>
        <p:cNvGrpSpPr/>
        <p:nvPr/>
      </p:nvGrpSpPr>
      <p:grpSpPr>
        <a:xfrm>
          <a:off x="0" y="0"/>
          <a:ext cx="0" cy="0"/>
          <a:chOff x="0" y="0"/>
          <a:chExt cx="0" cy="0"/>
        </a:xfrm>
      </p:grpSpPr>
      <p:pic>
        <p:nvPicPr>
          <p:cNvPr id="1026" name="Picture 7" descr="fond_wit_def">
            <a:extLst>
              <a:ext uri="{FF2B5EF4-FFF2-40B4-BE49-F238E27FC236}">
                <a16:creationId xmlns:a16="http://schemas.microsoft.com/office/drawing/2014/main" id="{765017FC-7637-4581-971E-46B9733F58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8001" y="417513"/>
            <a:ext cx="11156951"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5701F7C-2B47-489F-BBE6-96BDE09B6056}"/>
              </a:ext>
            </a:extLst>
          </p:cNvPr>
          <p:cNvSpPr>
            <a:spLocks noGrp="1" noChangeArrowheads="1"/>
          </p:cNvSpPr>
          <p:nvPr>
            <p:ph type="title"/>
          </p:nvPr>
        </p:nvSpPr>
        <p:spPr bwMode="auto">
          <a:xfrm>
            <a:off x="1007533" y="692151"/>
            <a:ext cx="10560051"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a:t>Titel 1</a:t>
            </a:r>
          </a:p>
        </p:txBody>
      </p:sp>
      <p:sp>
        <p:nvSpPr>
          <p:cNvPr id="1028" name="Rectangle 3">
            <a:extLst>
              <a:ext uri="{FF2B5EF4-FFF2-40B4-BE49-F238E27FC236}">
                <a16:creationId xmlns:a16="http://schemas.microsoft.com/office/drawing/2014/main" id="{07738A16-04FC-4943-B050-EF2BD2935737}"/>
              </a:ext>
            </a:extLst>
          </p:cNvPr>
          <p:cNvSpPr>
            <a:spLocks noGrp="1" noChangeArrowheads="1"/>
          </p:cNvSpPr>
          <p:nvPr>
            <p:ph type="body" idx="1"/>
          </p:nvPr>
        </p:nvSpPr>
        <p:spPr bwMode="auto">
          <a:xfrm>
            <a:off x="1007534" y="1557339"/>
            <a:ext cx="1065741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BE" altLang="en-US"/>
              <a:t>Subtitel 1</a:t>
            </a:r>
          </a:p>
          <a:p>
            <a:pPr lvl="2"/>
            <a:r>
              <a:rPr lang="nl-BE" altLang="en-US"/>
              <a:t>Body1</a:t>
            </a:r>
          </a:p>
          <a:p>
            <a:pPr lvl="0"/>
            <a:endParaRPr lang="nl-BE" altLang="en-US"/>
          </a:p>
          <a:p>
            <a:pPr lvl="1"/>
            <a:r>
              <a:rPr lang="nl-BE" altLang="en-US"/>
              <a:t>Subtitel 2</a:t>
            </a:r>
          </a:p>
          <a:p>
            <a:pPr lvl="2"/>
            <a:r>
              <a:rPr lang="nl-BE" altLang="en-US"/>
              <a:t>Body1</a:t>
            </a:r>
          </a:p>
          <a:p>
            <a:pPr lvl="1"/>
            <a:r>
              <a:rPr lang="nl-BE" altLang="en-US"/>
              <a:t>Subtitel 3</a:t>
            </a:r>
          </a:p>
          <a:p>
            <a:pPr lvl="3"/>
            <a:r>
              <a:rPr lang="nl-BE" altLang="en-US"/>
              <a:t>Bullets</a:t>
            </a:r>
          </a:p>
          <a:p>
            <a:pPr lvl="4"/>
            <a:r>
              <a:rPr lang="nl-BE" altLang="en-US"/>
              <a:t>Body Italic</a:t>
            </a:r>
          </a:p>
          <a:p>
            <a:pPr lvl="0"/>
            <a:endParaRPr lang="nl-NL" altLang="en-US"/>
          </a:p>
        </p:txBody>
      </p:sp>
      <p:sp>
        <p:nvSpPr>
          <p:cNvPr id="2" name="Rectangle 4">
            <a:extLst>
              <a:ext uri="{FF2B5EF4-FFF2-40B4-BE49-F238E27FC236}">
                <a16:creationId xmlns:a16="http://schemas.microsoft.com/office/drawing/2014/main" id="{D7725EDA-74BF-48F2-B2D1-379B577586E1}"/>
              </a:ext>
            </a:extLst>
          </p:cNvPr>
          <p:cNvSpPr>
            <a:spLocks noGrp="1" noChangeArrowheads="1"/>
          </p:cNvSpPr>
          <p:nvPr>
            <p:ph type="dt" sz="half" idx="2"/>
          </p:nvPr>
        </p:nvSpPr>
        <p:spPr bwMode="auto">
          <a:xfrm>
            <a:off x="609601" y="6381750"/>
            <a:ext cx="51032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9F9683"/>
                </a:solidFill>
                <a:latin typeface="Arial" charset="0"/>
                <a:cs typeface="Arial" charset="0"/>
              </a:defRPr>
            </a:lvl1pPr>
          </a:lstStyle>
          <a:p>
            <a:pPr>
              <a:defRPr/>
            </a:pPr>
            <a:fld id="{549EC827-F11F-4655-83DD-7863C3447C1A}" type="datetime1">
              <a:rPr lang="en-US" smtClean="0"/>
              <a:t>5/12/2022</a:t>
            </a:fld>
            <a:endParaRPr lang="nl-NL"/>
          </a:p>
        </p:txBody>
      </p:sp>
      <p:sp>
        <p:nvSpPr>
          <p:cNvPr id="1029" name="Rectangle 5">
            <a:extLst>
              <a:ext uri="{FF2B5EF4-FFF2-40B4-BE49-F238E27FC236}">
                <a16:creationId xmlns:a16="http://schemas.microsoft.com/office/drawing/2014/main" id="{1AD27FFE-7770-4D52-BC79-09DD6F1A3F13}"/>
              </a:ext>
            </a:extLst>
          </p:cNvPr>
          <p:cNvSpPr>
            <a:spLocks noGrp="1" noChangeArrowheads="1"/>
          </p:cNvSpPr>
          <p:nvPr>
            <p:ph type="ftr" sz="quarter" idx="3"/>
          </p:nvPr>
        </p:nvSpPr>
        <p:spPr bwMode="auto">
          <a:xfrm>
            <a:off x="5712884" y="6381750"/>
            <a:ext cx="58758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0">
                <a:solidFill>
                  <a:srgbClr val="9F9683"/>
                </a:solidFill>
                <a:latin typeface="Arial" charset="0"/>
                <a:cs typeface="Arial" charset="0"/>
              </a:defRPr>
            </a:lvl1pPr>
          </a:lstStyle>
          <a:p>
            <a:pPr>
              <a:defRPr/>
            </a:pPr>
            <a:r>
              <a:rPr lang="fr-BE"/>
              <a:t>Dr.J.Pauluis  ONE octobre 2018</a:t>
            </a:r>
            <a:endParaRPr lang="nl-NL"/>
          </a:p>
        </p:txBody>
      </p:sp>
      <p:sp>
        <p:nvSpPr>
          <p:cNvPr id="1030" name="Rectangle 6">
            <a:extLst>
              <a:ext uri="{FF2B5EF4-FFF2-40B4-BE49-F238E27FC236}">
                <a16:creationId xmlns:a16="http://schemas.microsoft.com/office/drawing/2014/main" id="{8F560575-3DA9-4BCA-AAAE-4A1EF749D7F0}"/>
              </a:ext>
            </a:extLst>
          </p:cNvPr>
          <p:cNvSpPr>
            <a:spLocks noGrp="1" noChangeArrowheads="1"/>
          </p:cNvSpPr>
          <p:nvPr>
            <p:ph type="sldNum" sz="quarter" idx="4"/>
          </p:nvPr>
        </p:nvSpPr>
        <p:spPr bwMode="auto">
          <a:xfrm>
            <a:off x="143934" y="908050"/>
            <a:ext cx="81703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600">
                <a:solidFill>
                  <a:srgbClr val="9F9683"/>
                </a:solidFill>
              </a:defRPr>
            </a:lvl1pPr>
          </a:lstStyle>
          <a:p>
            <a:pPr>
              <a:defRPr/>
            </a:pPr>
            <a:fld id="{4FB00CEF-79AB-4263-8015-F4BCE570B77B}" type="slidenum">
              <a:rPr lang="nl-NL" altLang="en-US"/>
              <a:pPr>
                <a:defRPr/>
              </a:pPr>
              <a:t>‹nr.›</a:t>
            </a:fld>
            <a:endParaRPr lang="nl-NL" altLang="en-US"/>
          </a:p>
        </p:txBody>
      </p:sp>
      <p:grpSp>
        <p:nvGrpSpPr>
          <p:cNvPr id="1032" name="Group 14">
            <a:extLst>
              <a:ext uri="{FF2B5EF4-FFF2-40B4-BE49-F238E27FC236}">
                <a16:creationId xmlns:a16="http://schemas.microsoft.com/office/drawing/2014/main" id="{6832B001-AF1E-44E1-A70E-7F21B3D984EA}"/>
              </a:ext>
            </a:extLst>
          </p:cNvPr>
          <p:cNvGrpSpPr>
            <a:grpSpLocks/>
          </p:cNvGrpSpPr>
          <p:nvPr/>
        </p:nvGrpSpPr>
        <p:grpSpPr bwMode="auto">
          <a:xfrm>
            <a:off x="624418" y="5516563"/>
            <a:ext cx="10763249" cy="806450"/>
            <a:chOff x="302" y="3481"/>
            <a:chExt cx="5085" cy="508"/>
          </a:xfrm>
        </p:grpSpPr>
        <p:sp>
          <p:nvSpPr>
            <p:cNvPr id="1037" name="Rectangle 15">
              <a:extLst>
                <a:ext uri="{FF2B5EF4-FFF2-40B4-BE49-F238E27FC236}">
                  <a16:creationId xmlns:a16="http://schemas.microsoft.com/office/drawing/2014/main" id="{203EF711-ABEA-41ED-AE9A-EDB3FF9FA7FF}"/>
                </a:ext>
              </a:extLst>
            </p:cNvPr>
            <p:cNvSpPr>
              <a:spLocks noChangeArrowheads="1"/>
            </p:cNvSpPr>
            <p:nvPr userDrawn="1"/>
          </p:nvSpPr>
          <p:spPr bwMode="auto">
            <a:xfrm>
              <a:off x="302" y="3580"/>
              <a:ext cx="4905" cy="409"/>
            </a:xfrm>
            <a:prstGeom prst="rect">
              <a:avLst/>
            </a:prstGeom>
            <a:solidFill>
              <a:srgbClr val="606E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eaLnBrk="1" hangingPunct="1">
                <a:defRPr/>
              </a:pPr>
              <a:endParaRPr lang="en-GB" altLang="en-US" sz="1800" b="0">
                <a:solidFill>
                  <a:srgbClr val="CDD1BE"/>
                </a:solidFill>
              </a:endParaRPr>
            </a:p>
          </p:txBody>
        </p:sp>
        <p:sp>
          <p:nvSpPr>
            <p:cNvPr id="1038" name="Oval 16">
              <a:extLst>
                <a:ext uri="{FF2B5EF4-FFF2-40B4-BE49-F238E27FC236}">
                  <a16:creationId xmlns:a16="http://schemas.microsoft.com/office/drawing/2014/main" id="{45DEFD52-6D66-4429-9227-FDB57B7CC982}"/>
                </a:ext>
              </a:extLst>
            </p:cNvPr>
            <p:cNvSpPr>
              <a:spLocks noChangeArrowheads="1"/>
            </p:cNvSpPr>
            <p:nvPr userDrawn="1"/>
          </p:nvSpPr>
          <p:spPr bwMode="auto">
            <a:xfrm>
              <a:off x="4933" y="3481"/>
              <a:ext cx="454" cy="454"/>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grpSp>
      <p:sp>
        <p:nvSpPr>
          <p:cNvPr id="1033" name="Oval 17">
            <a:extLst>
              <a:ext uri="{FF2B5EF4-FFF2-40B4-BE49-F238E27FC236}">
                <a16:creationId xmlns:a16="http://schemas.microsoft.com/office/drawing/2014/main" id="{7E50480A-D17C-4DEF-9AD6-1BAC533948E6}"/>
              </a:ext>
            </a:extLst>
          </p:cNvPr>
          <p:cNvSpPr>
            <a:spLocks noChangeArrowheads="1"/>
          </p:cNvSpPr>
          <p:nvPr/>
        </p:nvSpPr>
        <p:spPr bwMode="auto">
          <a:xfrm>
            <a:off x="624418" y="5229225"/>
            <a:ext cx="1246716" cy="935038"/>
          </a:xfrm>
          <a:prstGeom prst="ellipse">
            <a:avLst/>
          </a:prstGeom>
          <a:solidFill>
            <a:schemeClr val="bg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a:p>
        </p:txBody>
      </p:sp>
      <p:pic>
        <p:nvPicPr>
          <p:cNvPr id="1034" name="Picture 18" descr="be_logo_small2">
            <a:extLst>
              <a:ext uri="{FF2B5EF4-FFF2-40B4-BE49-F238E27FC236}">
                <a16:creationId xmlns:a16="http://schemas.microsoft.com/office/drawing/2014/main" id="{BBCB88FF-5001-4B86-BFF0-F88DAA53AA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128251" y="5253038"/>
            <a:ext cx="135466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9" descr="FOD_tekening">
            <a:extLst>
              <a:ext uri="{FF2B5EF4-FFF2-40B4-BE49-F238E27FC236}">
                <a16:creationId xmlns:a16="http://schemas.microsoft.com/office/drawing/2014/main" id="{0EFCD4AE-88F2-4AAE-B018-2B814867100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4917" y="5300664"/>
            <a:ext cx="912283"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1">
            <a:extLst>
              <a:ext uri="{FF2B5EF4-FFF2-40B4-BE49-F238E27FC236}">
                <a16:creationId xmlns:a16="http://schemas.microsoft.com/office/drawing/2014/main" id="{BEE4F9E2-6BDD-4A96-9279-BA2BA878C9FA}"/>
              </a:ext>
            </a:extLst>
          </p:cNvPr>
          <p:cNvSpPr txBox="1">
            <a:spLocks noChangeArrowheads="1"/>
          </p:cNvSpPr>
          <p:nvPr/>
        </p:nvSpPr>
        <p:spPr bwMode="auto">
          <a:xfrm>
            <a:off x="467784" y="230189"/>
            <a:ext cx="10811933"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defRPr/>
            </a:pPr>
            <a:r>
              <a:rPr lang="en-US" sz="1000" b="0">
                <a:solidFill>
                  <a:srgbClr val="000000"/>
                </a:solidFill>
                <a:latin typeface="Trebuchet MS" pitchFamily="34" charset="0"/>
              </a:rPr>
              <a:t>SPF SANTE PUBLIQUE, SECURITE DE LA CHAINE ALIMENTAIRE ET ENVIRONNEMENT</a:t>
            </a:r>
          </a:p>
        </p:txBody>
      </p:sp>
    </p:spTree>
    <p:extLst>
      <p:ext uri="{BB962C8B-B14F-4D97-AF65-F5344CB8AC3E}">
        <p14:creationId xmlns:p14="http://schemas.microsoft.com/office/powerpoint/2010/main" val="16045463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dt="0"/>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Trebuchet MS" pitchFamily="34" charset="0"/>
          <a:cs typeface="Arial" charset="0"/>
        </a:defRPr>
      </a:lvl2pPr>
      <a:lvl3pPr algn="l" rtl="0" eaLnBrk="0" fontAlgn="base" hangingPunct="0">
        <a:spcBef>
          <a:spcPct val="0"/>
        </a:spcBef>
        <a:spcAft>
          <a:spcPct val="0"/>
        </a:spcAft>
        <a:defRPr sz="3000">
          <a:solidFill>
            <a:schemeClr val="tx2"/>
          </a:solidFill>
          <a:latin typeface="Trebuchet MS" pitchFamily="34" charset="0"/>
          <a:cs typeface="Arial" charset="0"/>
        </a:defRPr>
      </a:lvl3pPr>
      <a:lvl4pPr algn="l" rtl="0" eaLnBrk="0" fontAlgn="base" hangingPunct="0">
        <a:spcBef>
          <a:spcPct val="0"/>
        </a:spcBef>
        <a:spcAft>
          <a:spcPct val="0"/>
        </a:spcAft>
        <a:defRPr sz="3000">
          <a:solidFill>
            <a:schemeClr val="tx2"/>
          </a:solidFill>
          <a:latin typeface="Trebuchet MS" pitchFamily="34" charset="0"/>
          <a:cs typeface="Arial" charset="0"/>
        </a:defRPr>
      </a:lvl4pPr>
      <a:lvl5pPr algn="l" rtl="0" eaLnBrk="0" fontAlgn="base" hangingPunct="0">
        <a:spcBef>
          <a:spcPct val="0"/>
        </a:spcBef>
        <a:spcAft>
          <a:spcPct val="0"/>
        </a:spcAft>
        <a:defRPr sz="3000">
          <a:solidFill>
            <a:schemeClr val="tx2"/>
          </a:solidFill>
          <a:latin typeface="Trebuchet MS" pitchFamily="34" charset="0"/>
          <a:cs typeface="Arial" charset="0"/>
        </a:defRPr>
      </a:lvl5pPr>
      <a:lvl6pPr marL="457200" algn="l" rtl="0" fontAlgn="base">
        <a:spcBef>
          <a:spcPct val="0"/>
        </a:spcBef>
        <a:spcAft>
          <a:spcPct val="0"/>
        </a:spcAft>
        <a:defRPr sz="3000">
          <a:solidFill>
            <a:schemeClr val="tx2"/>
          </a:solidFill>
          <a:latin typeface="Trebuchet MS" pitchFamily="34" charset="0"/>
          <a:cs typeface="Arial" charset="0"/>
        </a:defRPr>
      </a:lvl6pPr>
      <a:lvl7pPr marL="914400" algn="l" rtl="0" fontAlgn="base">
        <a:spcBef>
          <a:spcPct val="0"/>
        </a:spcBef>
        <a:spcAft>
          <a:spcPct val="0"/>
        </a:spcAft>
        <a:defRPr sz="3000">
          <a:solidFill>
            <a:schemeClr val="tx2"/>
          </a:solidFill>
          <a:latin typeface="Trebuchet MS" pitchFamily="34" charset="0"/>
          <a:cs typeface="Arial" charset="0"/>
        </a:defRPr>
      </a:lvl7pPr>
      <a:lvl8pPr marL="1371600" algn="l" rtl="0" fontAlgn="base">
        <a:spcBef>
          <a:spcPct val="0"/>
        </a:spcBef>
        <a:spcAft>
          <a:spcPct val="0"/>
        </a:spcAft>
        <a:defRPr sz="3000">
          <a:solidFill>
            <a:schemeClr val="tx2"/>
          </a:solidFill>
          <a:latin typeface="Trebuchet MS" pitchFamily="34" charset="0"/>
          <a:cs typeface="Arial" charset="0"/>
        </a:defRPr>
      </a:lvl8pPr>
      <a:lvl9pPr marL="1828800" algn="l" rtl="0" fontAlgn="base">
        <a:spcBef>
          <a:spcPct val="0"/>
        </a:spcBef>
        <a:spcAft>
          <a:spcPct val="0"/>
        </a:spcAft>
        <a:defRPr sz="3000">
          <a:solidFill>
            <a:schemeClr val="tx2"/>
          </a:solidFill>
          <a:latin typeface="Trebuchet MS" pitchFamily="34" charset="0"/>
          <a:cs typeface="Arial"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mn-cs"/>
        </a:defRPr>
      </a:lvl1pPr>
      <a:lvl2pPr marL="179388" indent="277813" algn="l" rtl="0" eaLnBrk="0" fontAlgn="base" hangingPunct="0">
        <a:spcBef>
          <a:spcPct val="20000"/>
        </a:spcBef>
        <a:spcAft>
          <a:spcPct val="0"/>
        </a:spcAft>
        <a:defRPr sz="1600" b="1">
          <a:solidFill>
            <a:schemeClr val="tx1"/>
          </a:solidFill>
          <a:latin typeface="+mn-lt"/>
          <a:cs typeface="+mn-cs"/>
        </a:defRPr>
      </a:lvl2pPr>
      <a:lvl3pPr marL="358775" indent="555625" algn="l" rtl="0" eaLnBrk="0" fontAlgn="base" hangingPunct="0">
        <a:spcBef>
          <a:spcPct val="20000"/>
        </a:spcBef>
        <a:spcAft>
          <a:spcPct val="0"/>
        </a:spcAft>
        <a:defRPr sz="1600">
          <a:solidFill>
            <a:schemeClr val="tx1"/>
          </a:solidFill>
          <a:latin typeface="+mn-lt"/>
          <a:cs typeface="+mn-cs"/>
        </a:defRPr>
      </a:lvl3pPr>
      <a:lvl4pPr marL="714375" indent="-176213" algn="l" rtl="0" eaLnBrk="0" fontAlgn="base" hangingPunct="0">
        <a:spcBef>
          <a:spcPct val="20000"/>
        </a:spcBef>
        <a:spcAft>
          <a:spcPct val="0"/>
        </a:spcAft>
        <a:buChar char="•"/>
        <a:defRPr sz="1600" b="1">
          <a:solidFill>
            <a:schemeClr val="tx1"/>
          </a:solidFill>
          <a:latin typeface="+mn-lt"/>
          <a:cs typeface="+mn-cs"/>
        </a:defRPr>
      </a:lvl4pPr>
      <a:lvl5pPr marL="893763" indent="935038" algn="l" rtl="0" eaLnBrk="0" fontAlgn="base" hangingPunct="0">
        <a:spcBef>
          <a:spcPct val="20000"/>
        </a:spcBef>
        <a:spcAft>
          <a:spcPct val="0"/>
        </a:spcAft>
        <a:defRPr sz="1600" i="1">
          <a:solidFill>
            <a:schemeClr val="tx1"/>
          </a:solidFill>
          <a:latin typeface="+mn-lt"/>
          <a:cs typeface="+mn-cs"/>
        </a:defRPr>
      </a:lvl5pPr>
      <a:lvl6pPr marL="1350963" algn="l" rtl="0" fontAlgn="base">
        <a:spcBef>
          <a:spcPct val="20000"/>
        </a:spcBef>
        <a:spcAft>
          <a:spcPct val="0"/>
        </a:spcAft>
        <a:defRPr sz="1600" i="1">
          <a:solidFill>
            <a:schemeClr val="tx1"/>
          </a:solidFill>
          <a:latin typeface="+mn-lt"/>
          <a:cs typeface="+mn-cs"/>
        </a:defRPr>
      </a:lvl6pPr>
      <a:lvl7pPr marL="1808163" algn="l" rtl="0" fontAlgn="base">
        <a:spcBef>
          <a:spcPct val="20000"/>
        </a:spcBef>
        <a:spcAft>
          <a:spcPct val="0"/>
        </a:spcAft>
        <a:defRPr sz="1600" i="1">
          <a:solidFill>
            <a:schemeClr val="tx1"/>
          </a:solidFill>
          <a:latin typeface="+mn-lt"/>
          <a:cs typeface="+mn-cs"/>
        </a:defRPr>
      </a:lvl7pPr>
      <a:lvl8pPr marL="2265363" algn="l" rtl="0" fontAlgn="base">
        <a:spcBef>
          <a:spcPct val="20000"/>
        </a:spcBef>
        <a:spcAft>
          <a:spcPct val="0"/>
        </a:spcAft>
        <a:defRPr sz="1600" i="1">
          <a:solidFill>
            <a:schemeClr val="tx1"/>
          </a:solidFill>
          <a:latin typeface="+mn-lt"/>
          <a:cs typeface="+mn-cs"/>
        </a:defRPr>
      </a:lvl8pPr>
      <a:lvl9pPr marL="2722563" algn="l" rtl="0" fontAlgn="base">
        <a:spcBef>
          <a:spcPct val="20000"/>
        </a:spcBef>
        <a:spcAft>
          <a:spcPct val="0"/>
        </a:spcAft>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et modifiez le titre</a:t>
            </a:r>
            <a:endParaRPr lang="en-GB"/>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0D4466A-9732-4B08-BF21-77248A6136FB}" type="datetime1">
              <a:rPr lang="en-US" smtClean="0">
                <a:solidFill>
                  <a:prstClr val="black">
                    <a:tint val="75000"/>
                  </a:prstClr>
                </a:solidFill>
              </a:rPr>
              <a:t>5/12/2022</a:t>
            </a:fld>
            <a:endParaRPr lang="en-GB">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fr-BE">
                <a:solidFill>
                  <a:prstClr val="black">
                    <a:tint val="75000"/>
                  </a:prstClr>
                </a:solidFill>
              </a:rPr>
              <a:t>Dr.J.Pauluis  ONE octobre 2018</a:t>
            </a:r>
            <a:endParaRPr lang="en-GB">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5A315D6-84E7-5146-8A51-4DDB47C22C38}" type="slidenum">
              <a:rPr lang="en-GB" smtClean="0">
                <a:solidFill>
                  <a:prstClr val="black">
                    <a:tint val="75000"/>
                  </a:prstClr>
                </a:solidFill>
              </a:rPr>
              <a:pPr defTabSz="457200"/>
              <a:t>‹nr.›</a:t>
            </a:fld>
            <a:endParaRPr lang="en-GB">
              <a:solidFill>
                <a:prstClr val="black">
                  <a:tint val="75000"/>
                </a:prstClr>
              </a:solidFill>
            </a:endParaRPr>
          </a:p>
        </p:txBody>
      </p:sp>
    </p:spTree>
    <p:extLst>
      <p:ext uri="{BB962C8B-B14F-4D97-AF65-F5344CB8AC3E}">
        <p14:creationId xmlns:p14="http://schemas.microsoft.com/office/powerpoint/2010/main" val="115368372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endParaRPr lang="en-US" sz="1350" dirty="0">
              <a:solidFill>
                <a:prstClr val="black"/>
              </a:solidFill>
            </a:endParaRPr>
          </a:p>
        </p:txBody>
      </p:sp>
      <p:sp>
        <p:nvSpPr>
          <p:cNvPr id="22" name="Tijdelijke aanduiding voor titel 21"/>
          <p:cNvSpPr>
            <a:spLocks noGrp="1"/>
          </p:cNvSpPr>
          <p:nvPr>
            <p:ph type="title"/>
          </p:nvPr>
        </p:nvSpPr>
        <p:spPr>
          <a:xfrm>
            <a:off x="609600" y="274638"/>
            <a:ext cx="9956800" cy="1143000"/>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900">
                <a:solidFill>
                  <a:schemeClr val="tx2"/>
                </a:solidFill>
              </a:defRPr>
            </a:lvl1pPr>
          </a:lstStyle>
          <a:p>
            <a:fld id="{21776618-84B0-4018-BECF-CCE7345385CE}" type="datetime1">
              <a:rPr lang="en-US" smtClean="0">
                <a:solidFill>
                  <a:srgbClr val="3E3D2D"/>
                </a:solidFill>
              </a:rPr>
              <a:t>5/12/2022</a:t>
            </a:fld>
            <a:endParaRPr lang="en-US">
              <a:solidFill>
                <a:srgbClr val="3E3D2D"/>
              </a:solidFill>
            </a:endParaRPr>
          </a:p>
        </p:txBody>
      </p:sp>
      <p:sp>
        <p:nvSpPr>
          <p:cNvPr id="3" name="Tijdelijke aanduiding voor voettekst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900">
                <a:solidFill>
                  <a:schemeClr val="tx2"/>
                </a:solidFill>
              </a:defRPr>
            </a:lvl1pPr>
          </a:lstStyle>
          <a:p>
            <a:r>
              <a:rPr lang="fr-BE">
                <a:solidFill>
                  <a:srgbClr val="3E3D2D"/>
                </a:solidFill>
              </a:rPr>
              <a:t>Dr.J.Pauluis  ONE octobre 2018</a:t>
            </a:r>
            <a:endParaRPr lang="en-US">
              <a:solidFill>
                <a:srgbClr val="3E3D2D"/>
              </a:solidFill>
            </a:endParaRPr>
          </a:p>
        </p:txBody>
      </p:sp>
      <p:sp>
        <p:nvSpPr>
          <p:cNvPr id="7" name="Rechte verbindingslijn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9" name="Rechte verbindingslijn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0" name="Rechthoek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hte verbindingslijn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Ova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3" name="Tijdelijke aanduiding voor dianumm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050" b="1">
                <a:solidFill>
                  <a:srgbClr val="FFFFFF"/>
                </a:solidFill>
              </a:defRPr>
            </a:lvl1pPr>
          </a:lstStyle>
          <a:p>
            <a:fld id="{344BB2D2-62D0-4A45-BD63-E26301827CF1}" type="slidenum">
              <a:rPr lang="en-US" smtClean="0"/>
              <a:pPr/>
              <a:t>‹nr.›</a:t>
            </a:fld>
            <a:endParaRPr lang="en-US"/>
          </a:p>
        </p:txBody>
      </p:sp>
    </p:spTree>
    <p:extLst>
      <p:ext uri="{BB962C8B-B14F-4D97-AF65-F5344CB8AC3E}">
        <p14:creationId xmlns:p14="http://schemas.microsoft.com/office/powerpoint/2010/main" val="428230775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sldNum="0" hdr="0" dt="0"/>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E5FA6D-5B0B-4540-8248-D56FCE51F24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Rectangle 3">
            <a:extLst>
              <a:ext uri="{FF2B5EF4-FFF2-40B4-BE49-F238E27FC236}">
                <a16:creationId xmlns:a16="http://schemas.microsoft.com/office/drawing/2014/main" id="{07CDD9CB-C716-4BA3-81FE-06330190594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1028" name="Rectangle 4">
            <a:extLst>
              <a:ext uri="{FF2B5EF4-FFF2-40B4-BE49-F238E27FC236}">
                <a16:creationId xmlns:a16="http://schemas.microsoft.com/office/drawing/2014/main" id="{A2905890-14AE-43BB-9352-BF426F0323A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fr-FR"/>
          </a:p>
        </p:txBody>
      </p:sp>
      <p:sp>
        <p:nvSpPr>
          <p:cNvPr id="1029" name="Rectangle 5">
            <a:extLst>
              <a:ext uri="{FF2B5EF4-FFF2-40B4-BE49-F238E27FC236}">
                <a16:creationId xmlns:a16="http://schemas.microsoft.com/office/drawing/2014/main" id="{90C62F0C-EF5E-43A3-BD32-7F598607CB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fr-FR"/>
          </a:p>
        </p:txBody>
      </p:sp>
      <p:sp>
        <p:nvSpPr>
          <p:cNvPr id="1030" name="Rectangle 6">
            <a:extLst>
              <a:ext uri="{FF2B5EF4-FFF2-40B4-BE49-F238E27FC236}">
                <a16:creationId xmlns:a16="http://schemas.microsoft.com/office/drawing/2014/main" id="{6EDD8942-5604-4FD7-85BA-B485853C7E2B}"/>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C42A152-9091-464F-B593-2FFEDCA492F4}" type="slidenum">
              <a:rPr lang="en-US" altLang="fr-FR"/>
              <a:pPr>
                <a:defRPr/>
              </a:pPr>
              <a:t>‹nr.›</a:t>
            </a:fld>
            <a:endParaRPr lang="en-US" altLang="fr-FR"/>
          </a:p>
        </p:txBody>
      </p:sp>
    </p:spTree>
    <p:extLst>
      <p:ext uri="{BB962C8B-B14F-4D97-AF65-F5344CB8AC3E}">
        <p14:creationId xmlns:p14="http://schemas.microsoft.com/office/powerpoint/2010/main" val="256806315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8A8CBD-AE96-44B2-94E0-F74E15E4183F}"/>
              </a:ext>
            </a:extLst>
          </p:cNvPr>
          <p:cNvSpPr>
            <a:spLocks noGrp="1"/>
          </p:cNvSpPr>
          <p:nvPr>
            <p:ph type="title"/>
          </p:nvPr>
        </p:nvSpPr>
        <p:spPr/>
        <p:txBody>
          <a:bodyPr/>
          <a:lstStyle/>
          <a:p>
            <a:endParaRPr lang="fr-BE" dirty="0"/>
          </a:p>
        </p:txBody>
      </p:sp>
      <p:sp>
        <p:nvSpPr>
          <p:cNvPr id="3" name="Espace réservé du contenu 2">
            <a:extLst>
              <a:ext uri="{FF2B5EF4-FFF2-40B4-BE49-F238E27FC236}">
                <a16:creationId xmlns:a16="http://schemas.microsoft.com/office/drawing/2014/main" id="{BBDEEFFA-6121-404F-B419-5ECCC6010D58}"/>
              </a:ext>
            </a:extLst>
          </p:cNvPr>
          <p:cNvSpPr>
            <a:spLocks noGrp="1"/>
          </p:cNvSpPr>
          <p:nvPr>
            <p:ph sz="quarter" idx="1"/>
          </p:nvPr>
        </p:nvSpPr>
        <p:spPr/>
        <p:txBody>
          <a:bodyPr>
            <a:normAutofit fontScale="55000" lnSpcReduction="20000"/>
          </a:bodyPr>
          <a:lstStyle/>
          <a:p>
            <a:endParaRPr lang="fr-BE" dirty="0"/>
          </a:p>
          <a:p>
            <a:endParaRPr lang="fr-BE" dirty="0"/>
          </a:p>
          <a:p>
            <a:endParaRPr lang="fr-BE" dirty="0"/>
          </a:p>
          <a:p>
            <a:pPr marL="0" indent="0" algn="ctr">
              <a:buNone/>
            </a:pPr>
            <a:r>
              <a:rPr lang="fr-BE" sz="4600" dirty="0"/>
              <a:t>Perturbateurs endocriniens: les conséquence de l’exposition pour les travailleurs et leurs enfants. </a:t>
            </a:r>
          </a:p>
          <a:p>
            <a:endParaRPr lang="fr-BE" sz="4600" dirty="0"/>
          </a:p>
          <a:p>
            <a:pPr lvl="5"/>
            <a:endParaRPr lang="fr-BE" dirty="0"/>
          </a:p>
          <a:p>
            <a:endParaRPr lang="fr-BE" dirty="0"/>
          </a:p>
          <a:p>
            <a:endParaRPr lang="fr-BE" dirty="0"/>
          </a:p>
          <a:p>
            <a:endParaRPr lang="fr-BE" dirty="0"/>
          </a:p>
          <a:p>
            <a:endParaRPr lang="fr-BE" dirty="0"/>
          </a:p>
          <a:p>
            <a:endParaRPr lang="fr-BE" dirty="0"/>
          </a:p>
          <a:p>
            <a:endParaRPr lang="fr-BE" dirty="0"/>
          </a:p>
          <a:p>
            <a:pPr marL="1554480" lvl="5" indent="0">
              <a:buNone/>
            </a:pPr>
            <a:r>
              <a:rPr lang="fr-BE" sz="2900" dirty="0"/>
              <a:t>SPF Emploi, Travail et Concertation sociale.</a:t>
            </a:r>
          </a:p>
          <a:p>
            <a:pPr lvl="6"/>
            <a:r>
              <a:rPr lang="fr-BE" sz="2900" dirty="0"/>
              <a:t>05-05-2022</a:t>
            </a:r>
          </a:p>
          <a:p>
            <a:endParaRPr lang="fr-BE" dirty="0"/>
          </a:p>
          <a:p>
            <a:endParaRPr lang="fr-BE" dirty="0"/>
          </a:p>
          <a:p>
            <a:pPr marL="2377440" lvl="8" indent="0">
              <a:buNone/>
            </a:pPr>
            <a:endParaRPr lang="fr-BE" sz="1900" dirty="0"/>
          </a:p>
          <a:p>
            <a:pPr marL="2377440" lvl="8" indent="0">
              <a:buNone/>
            </a:pPr>
            <a:r>
              <a:rPr lang="fr-BE" sz="1900" dirty="0" err="1"/>
              <a:t>Dr.J.Pauluis</a:t>
            </a:r>
            <a:r>
              <a:rPr lang="fr-BE" sz="1900" dirty="0"/>
              <a:t> SSMG</a:t>
            </a:r>
          </a:p>
          <a:p>
            <a:pPr lvl="7"/>
            <a:endParaRPr lang="fr-BE" dirty="0"/>
          </a:p>
        </p:txBody>
      </p:sp>
      <p:sp>
        <p:nvSpPr>
          <p:cNvPr id="4" name="Espace réservé du pied de page 3">
            <a:extLst>
              <a:ext uri="{FF2B5EF4-FFF2-40B4-BE49-F238E27FC236}">
                <a16:creationId xmlns:a16="http://schemas.microsoft.com/office/drawing/2014/main" id="{2A8E0C54-066B-4204-A6B1-1D2EBAC103E3}"/>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447414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0F5D31C-1F06-41C6-B1B6-ED8CA1B5BF6B}"/>
              </a:ext>
            </a:extLst>
          </p:cNvPr>
          <p:cNvSpPr>
            <a:spLocks noGrp="1"/>
          </p:cNvSpPr>
          <p:nvPr>
            <p:ph type="ftr" sz="quarter" idx="11"/>
          </p:nvPr>
        </p:nvSpPr>
        <p:spPr/>
        <p:txBody>
          <a:bodyPr/>
          <a:lstStyle/>
          <a:p>
            <a:r>
              <a:rPr lang="fr-BE" dirty="0" err="1"/>
              <a:t>Dr.J.Pauluis</a:t>
            </a:r>
            <a:r>
              <a:rPr lang="fr-BE" dirty="0"/>
              <a:t>  AMUB 2019</a:t>
            </a:r>
            <a:endParaRPr lang="en-US" dirty="0"/>
          </a:p>
        </p:txBody>
      </p:sp>
      <p:sp>
        <p:nvSpPr>
          <p:cNvPr id="3" name="Rectangle 2">
            <a:extLst>
              <a:ext uri="{FF2B5EF4-FFF2-40B4-BE49-F238E27FC236}">
                <a16:creationId xmlns:a16="http://schemas.microsoft.com/office/drawing/2014/main" id="{071BDCA6-47A8-45A2-82A6-FB80397F2046}"/>
              </a:ext>
            </a:extLst>
          </p:cNvPr>
          <p:cNvSpPr/>
          <p:nvPr/>
        </p:nvSpPr>
        <p:spPr>
          <a:xfrm>
            <a:off x="1344705" y="986117"/>
            <a:ext cx="8498541" cy="3970318"/>
          </a:xfrm>
          <a:prstGeom prst="rect">
            <a:avLst/>
          </a:prstGeom>
        </p:spPr>
        <p:txBody>
          <a:bodyPr wrap="square">
            <a:spAutoFit/>
          </a:bodyPr>
          <a:lstStyle/>
          <a:p>
            <a:r>
              <a:rPr lang="fr-BE" sz="3200" dirty="0">
                <a:solidFill>
                  <a:srgbClr val="000000"/>
                </a:solidFill>
                <a:latin typeface="Miller Text"/>
              </a:rPr>
              <a:t>Selon une estimation mondiale, plus de 24% des troubles et des maladies qui affectent l’homme sont imputables aux facteurs environnementaux (10) et l’environnement joue un rôle dans 80% des maladies les plus mortelles, dont le cancer, les maladies respiratoires et cardiovasculaires </a:t>
            </a:r>
            <a:r>
              <a:rPr lang="en-US" sz="2000" dirty="0">
                <a:solidFill>
                  <a:srgbClr val="000000"/>
                </a:solidFill>
                <a:latin typeface="Miller Text"/>
              </a:rPr>
              <a:t>World Health Organization. 2006. Preventing disease through healthy environments - towards an estimate of the environmental burden of disease. Geneva: World Health Organization. </a:t>
            </a:r>
            <a:endParaRPr lang="fr-BE" sz="2000" dirty="0"/>
          </a:p>
        </p:txBody>
      </p:sp>
    </p:spTree>
    <p:extLst>
      <p:ext uri="{BB962C8B-B14F-4D97-AF65-F5344CB8AC3E}">
        <p14:creationId xmlns:p14="http://schemas.microsoft.com/office/powerpoint/2010/main" val="400336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D0CF-62C2-487F-9D4A-D13E82288A92}"/>
              </a:ext>
            </a:extLst>
          </p:cNvPr>
          <p:cNvSpPr>
            <a:spLocks noGrp="1"/>
          </p:cNvSpPr>
          <p:nvPr>
            <p:ph type="title"/>
          </p:nvPr>
        </p:nvSpPr>
        <p:spPr/>
        <p:txBody>
          <a:bodyPr/>
          <a:lstStyle/>
          <a:p>
            <a:r>
              <a:rPr lang="fr-BE" dirty="0"/>
              <a:t>Espérance de vie en bonne santé (1/2)</a:t>
            </a:r>
          </a:p>
        </p:txBody>
      </p:sp>
      <p:sp>
        <p:nvSpPr>
          <p:cNvPr id="3" name="Espace réservé du contenu 2">
            <a:extLst>
              <a:ext uri="{FF2B5EF4-FFF2-40B4-BE49-F238E27FC236}">
                <a16:creationId xmlns:a16="http://schemas.microsoft.com/office/drawing/2014/main" id="{47C05943-77BB-469D-808E-82E08F563E12}"/>
              </a:ext>
            </a:extLst>
          </p:cNvPr>
          <p:cNvSpPr>
            <a:spLocks noGrp="1"/>
          </p:cNvSpPr>
          <p:nvPr>
            <p:ph idx="1"/>
          </p:nvPr>
        </p:nvSpPr>
        <p:spPr/>
        <p:txBody>
          <a:bodyPr>
            <a:normAutofit/>
          </a:bodyPr>
          <a:lstStyle/>
          <a:p>
            <a:r>
              <a:rPr lang="fr-BE" dirty="0"/>
              <a:t>Le terme «pathologie de civilisation» désigne les maladies cardiovasculaires, le diabète, l’obésité, les troubles de la reproduction féminine et masculine, les troubles du développement neurologique et cognitif et les maladies liées au système immunitaire.</a:t>
            </a:r>
          </a:p>
          <a:p>
            <a:r>
              <a:rPr lang="fr-BE" dirty="0"/>
              <a:t>L’incidence des cancers et la prévalence du diabète, du syndrome métabolique, de l’obésité, des allergies et des problèmes de fertilité ont augmentés.</a:t>
            </a:r>
          </a:p>
          <a:p>
            <a:pPr marL="0" indent="0">
              <a:buNone/>
            </a:pPr>
            <a:endParaRPr lang="fr-BE" sz="1600" dirty="0"/>
          </a:p>
          <a:p>
            <a:pPr marL="0" indent="0">
              <a:buNone/>
            </a:pPr>
            <a:r>
              <a:rPr lang="fr-BE" sz="2000" dirty="0">
                <a:solidFill>
                  <a:srgbClr val="FF0000"/>
                </a:solidFill>
              </a:rPr>
              <a:t>Conseil supérieur de la santé, Hygiène de l’environnement physico-chimique (limitation de l’exposition aux agents mutagènes ou perturbateurs endocriniens) et importance des expositions en début de vie, Mai 2019, CSS n° 9404.</a:t>
            </a:r>
          </a:p>
        </p:txBody>
      </p:sp>
      <p:sp>
        <p:nvSpPr>
          <p:cNvPr id="4" name="Espace réservé du pied de page 3">
            <a:extLst>
              <a:ext uri="{FF2B5EF4-FFF2-40B4-BE49-F238E27FC236}">
                <a16:creationId xmlns:a16="http://schemas.microsoft.com/office/drawing/2014/main" id="{29EA04C7-1E50-433A-9196-B4CD42353924}"/>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solidFill>
                  <a:prstClr val="black">
                    <a:tint val="75000"/>
                  </a:prstClr>
                </a:solidFill>
                <a:latin typeface="Calibri"/>
              </a:rPr>
              <a:t>Dr.J.Pauluis  ONE octobre 2018</a:t>
            </a:r>
            <a:endParaRPr lang="en-GB" dirty="0">
              <a:solidFill>
                <a:prstClr val="black">
                  <a:tint val="75000"/>
                </a:prstClr>
              </a:solidFill>
              <a:latin typeface="Calibri"/>
            </a:endParaRPr>
          </a:p>
        </p:txBody>
      </p:sp>
    </p:spTree>
    <p:extLst>
      <p:ext uri="{BB962C8B-B14F-4D97-AF65-F5344CB8AC3E}">
        <p14:creationId xmlns:p14="http://schemas.microsoft.com/office/powerpoint/2010/main" val="24142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3603D-6723-4479-ADB3-0715206AF2E5}"/>
              </a:ext>
            </a:extLst>
          </p:cNvPr>
          <p:cNvSpPr>
            <a:spLocks noGrp="1"/>
          </p:cNvSpPr>
          <p:nvPr>
            <p:ph type="title"/>
          </p:nvPr>
        </p:nvSpPr>
        <p:spPr/>
        <p:txBody>
          <a:bodyPr/>
          <a:lstStyle/>
          <a:p>
            <a:r>
              <a:rPr lang="fr-BE" dirty="0"/>
              <a:t>Espérance de vie en bonne santé (2/2)</a:t>
            </a:r>
          </a:p>
        </p:txBody>
      </p:sp>
      <p:sp>
        <p:nvSpPr>
          <p:cNvPr id="3" name="Espace réservé du contenu 2">
            <a:extLst>
              <a:ext uri="{FF2B5EF4-FFF2-40B4-BE49-F238E27FC236}">
                <a16:creationId xmlns:a16="http://schemas.microsoft.com/office/drawing/2014/main" id="{0144E72B-1B24-4E1F-AA6C-142899947DAA}"/>
              </a:ext>
            </a:extLst>
          </p:cNvPr>
          <p:cNvSpPr>
            <a:spLocks noGrp="1"/>
          </p:cNvSpPr>
          <p:nvPr>
            <p:ph idx="1"/>
          </p:nvPr>
        </p:nvSpPr>
        <p:spPr/>
        <p:txBody>
          <a:bodyPr>
            <a:normAutofit lnSpcReduction="10000"/>
          </a:bodyPr>
          <a:lstStyle/>
          <a:p>
            <a:r>
              <a:rPr lang="fr-BE" sz="3600" dirty="0"/>
              <a:t>Aux Pays-Bas, l’espérance de vie sans maladie chronique a diminué en 51.4 en 1985 à 48.1 ans en 2012 pour les hommes et </a:t>
            </a:r>
            <a:r>
              <a:rPr lang="fr-BE" sz="3600" dirty="0">
                <a:solidFill>
                  <a:srgbClr val="FF0000"/>
                </a:solidFill>
              </a:rPr>
              <a:t>de 48.8 en 1985 à 40.5 ans en 2012 pour les femmes</a:t>
            </a:r>
            <a:r>
              <a:rPr lang="fr-BE" sz="3600" dirty="0"/>
              <a:t>. </a:t>
            </a:r>
          </a:p>
          <a:p>
            <a:pPr marL="0" indent="0">
              <a:buNone/>
            </a:pPr>
            <a:endParaRPr lang="fr-BE" sz="3600" dirty="0"/>
          </a:p>
          <a:p>
            <a:pPr marL="0" indent="0">
              <a:buNone/>
            </a:pPr>
            <a:endParaRPr lang="fr-BE" sz="1600" dirty="0"/>
          </a:p>
          <a:p>
            <a:pPr marL="0" indent="0">
              <a:buNone/>
            </a:pPr>
            <a:r>
              <a:rPr lang="fr-BE" sz="1600" dirty="0"/>
              <a:t>																</a:t>
            </a:r>
          </a:p>
          <a:p>
            <a:pPr marL="0" indent="0">
              <a:buNone/>
            </a:pPr>
            <a:endParaRPr lang="fr-BE" sz="1600" dirty="0"/>
          </a:p>
          <a:p>
            <a:pPr marL="0" indent="0">
              <a:buNone/>
            </a:pPr>
            <a:endParaRPr lang="fr-BE" sz="1600" dirty="0"/>
          </a:p>
          <a:p>
            <a:pPr marL="0" indent="0">
              <a:buNone/>
            </a:pPr>
            <a:r>
              <a:rPr lang="fr-BE" sz="1600" dirty="0"/>
              <a:t>																</a:t>
            </a:r>
            <a:r>
              <a:rPr lang="fr-BE" sz="1600" dirty="0" err="1"/>
              <a:t>Galenkamp</a:t>
            </a:r>
            <a:r>
              <a:rPr lang="fr-BE" sz="1600" dirty="0"/>
              <a:t> et al., 2013 in CSS n°9404 p.9</a:t>
            </a:r>
          </a:p>
        </p:txBody>
      </p:sp>
      <p:sp>
        <p:nvSpPr>
          <p:cNvPr id="4" name="Espace réservé du pied de page 3">
            <a:extLst>
              <a:ext uri="{FF2B5EF4-FFF2-40B4-BE49-F238E27FC236}">
                <a16:creationId xmlns:a16="http://schemas.microsoft.com/office/drawing/2014/main" id="{B12B0C03-D65A-48C4-8354-C32672BD5A52}"/>
              </a:ext>
            </a:extLst>
          </p:cNvPr>
          <p:cNvSpPr>
            <a:spLocks noGrp="1"/>
          </p:cNvSpPr>
          <p:nvPr>
            <p:ph type="ftr" sz="quarter" idx="11"/>
          </p:nvPr>
        </p:nvSpPr>
        <p:spPr>
          <a:xfrm>
            <a:off x="4165600" y="6356351"/>
            <a:ext cx="3860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solidFill>
                  <a:prstClr val="black">
                    <a:tint val="75000"/>
                  </a:prstClr>
                </a:solidFill>
                <a:latin typeface="Calibri"/>
              </a:rPr>
              <a:t>Dr.J.Pauluis  ONE octobre 2018</a:t>
            </a:r>
            <a:endParaRPr lang="en-GB">
              <a:solidFill>
                <a:prstClr val="black">
                  <a:tint val="75000"/>
                </a:prstClr>
              </a:solidFill>
              <a:latin typeface="Calibri"/>
            </a:endParaRPr>
          </a:p>
        </p:txBody>
      </p:sp>
    </p:spTree>
    <p:extLst>
      <p:ext uri="{BB962C8B-B14F-4D97-AF65-F5344CB8AC3E}">
        <p14:creationId xmlns:p14="http://schemas.microsoft.com/office/powerpoint/2010/main" val="36073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57C81-3B56-498C-A088-1AFD76A2F1D5}"/>
              </a:ext>
            </a:extLst>
          </p:cNvPr>
          <p:cNvSpPr>
            <a:spLocks noGrp="1"/>
          </p:cNvSpPr>
          <p:nvPr>
            <p:ph type="title"/>
          </p:nvPr>
        </p:nvSpPr>
        <p:spPr/>
        <p:txBody>
          <a:bodyPr>
            <a:normAutofit fontScale="90000"/>
          </a:bodyPr>
          <a:lstStyle/>
          <a:p>
            <a:r>
              <a:rPr lang="fr-FR" b="1" dirty="0">
                <a:solidFill>
                  <a:srgbClr val="4BACC6"/>
                </a:solidFill>
              </a:rPr>
              <a:t>Recrudescence importante des pathologies endocriniennes</a:t>
            </a:r>
            <a:endParaRPr lang="fr-BE" b="1" dirty="0">
              <a:solidFill>
                <a:srgbClr val="4BACC6"/>
              </a:solidFill>
            </a:endParaRPr>
          </a:p>
        </p:txBody>
      </p:sp>
      <p:graphicFrame>
        <p:nvGraphicFramePr>
          <p:cNvPr id="4" name="Espace réservé du contenu 3">
            <a:extLst>
              <a:ext uri="{FF2B5EF4-FFF2-40B4-BE49-F238E27FC236}">
                <a16:creationId xmlns:a16="http://schemas.microsoft.com/office/drawing/2014/main" id="{AB78B0EB-72A9-4255-99A2-33ADFBD9BECF}"/>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82D63931-149D-49CD-B3A7-CF7E1F296B77}"/>
              </a:ext>
            </a:extLst>
          </p:cNvPr>
          <p:cNvSpPr txBox="1"/>
          <p:nvPr/>
        </p:nvSpPr>
        <p:spPr>
          <a:xfrm>
            <a:off x="609600" y="6242304"/>
            <a:ext cx="3352200" cy="369332"/>
          </a:xfrm>
          <a:prstGeom prst="rect">
            <a:avLst/>
          </a:prstGeom>
          <a:noFill/>
        </p:spPr>
        <p:txBody>
          <a:bodyPr wrap="none" rtlCol="0">
            <a:spAutoFit/>
          </a:bodyPr>
          <a:lstStyle/>
          <a:p>
            <a:r>
              <a:rPr lang="fr-BE" dirty="0"/>
              <a:t>Charlier C. (2O14), Sun Q. (2017), </a:t>
            </a:r>
          </a:p>
        </p:txBody>
      </p:sp>
    </p:spTree>
    <p:extLst>
      <p:ext uri="{BB962C8B-B14F-4D97-AF65-F5344CB8AC3E}">
        <p14:creationId xmlns:p14="http://schemas.microsoft.com/office/powerpoint/2010/main" val="335798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57C81-3B56-498C-A088-1AFD76A2F1D5}"/>
              </a:ext>
            </a:extLst>
          </p:cNvPr>
          <p:cNvSpPr>
            <a:spLocks noGrp="1"/>
          </p:cNvSpPr>
          <p:nvPr>
            <p:ph type="title"/>
          </p:nvPr>
        </p:nvSpPr>
        <p:spPr/>
        <p:txBody>
          <a:bodyPr>
            <a:normAutofit fontScale="90000"/>
          </a:bodyPr>
          <a:lstStyle/>
          <a:p>
            <a:r>
              <a:rPr lang="fr-FR" b="1" dirty="0">
                <a:solidFill>
                  <a:srgbClr val="4BACC6"/>
                </a:solidFill>
              </a:rPr>
              <a:t>Recrudescence importante des pathologies endocriniennes</a:t>
            </a:r>
            <a:endParaRPr lang="fr-BE" b="1" dirty="0">
              <a:solidFill>
                <a:srgbClr val="4BACC6"/>
              </a:solidFill>
            </a:endParaRPr>
          </a:p>
        </p:txBody>
      </p:sp>
      <p:graphicFrame>
        <p:nvGraphicFramePr>
          <p:cNvPr id="4" name="Espace réservé du contenu 3">
            <a:extLst>
              <a:ext uri="{FF2B5EF4-FFF2-40B4-BE49-F238E27FC236}">
                <a16:creationId xmlns:a16="http://schemas.microsoft.com/office/drawing/2014/main" id="{AB78B0EB-72A9-4255-99A2-33ADFBD9BECF}"/>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D070A7A8-F54F-4801-8F7D-7E0AFFC33C2B}"/>
              </a:ext>
            </a:extLst>
          </p:cNvPr>
          <p:cNvSpPr txBox="1"/>
          <p:nvPr/>
        </p:nvSpPr>
        <p:spPr>
          <a:xfrm>
            <a:off x="1024128" y="6388608"/>
            <a:ext cx="6461641" cy="369332"/>
          </a:xfrm>
          <a:prstGeom prst="rect">
            <a:avLst/>
          </a:prstGeom>
          <a:noFill/>
        </p:spPr>
        <p:txBody>
          <a:bodyPr wrap="none" rtlCol="0">
            <a:spAutoFit/>
          </a:bodyPr>
          <a:lstStyle/>
          <a:p>
            <a:r>
              <a:rPr lang="fr-BE" dirty="0"/>
              <a:t>Charlier 2018, </a:t>
            </a:r>
            <a:r>
              <a:rPr lang="fr-BE" dirty="0" err="1"/>
              <a:t>Fénichel</a:t>
            </a:r>
            <a:r>
              <a:rPr lang="fr-BE" dirty="0"/>
              <a:t> P. (2011), Inserm (2013), Carlsen et al. 1992</a:t>
            </a:r>
          </a:p>
        </p:txBody>
      </p:sp>
    </p:spTree>
    <p:extLst>
      <p:ext uri="{BB962C8B-B14F-4D97-AF65-F5344CB8AC3E}">
        <p14:creationId xmlns:p14="http://schemas.microsoft.com/office/powerpoint/2010/main" val="227167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57C81-3B56-498C-A088-1AFD76A2F1D5}"/>
              </a:ext>
            </a:extLst>
          </p:cNvPr>
          <p:cNvSpPr>
            <a:spLocks noGrp="1"/>
          </p:cNvSpPr>
          <p:nvPr>
            <p:ph type="title"/>
          </p:nvPr>
        </p:nvSpPr>
        <p:spPr/>
        <p:txBody>
          <a:bodyPr>
            <a:normAutofit fontScale="90000"/>
          </a:bodyPr>
          <a:lstStyle/>
          <a:p>
            <a:r>
              <a:rPr lang="fr-FR" b="1" dirty="0">
                <a:solidFill>
                  <a:srgbClr val="4BACC6"/>
                </a:solidFill>
              </a:rPr>
              <a:t>Recrudescence importante des pathologies endocriniennes</a:t>
            </a:r>
            <a:endParaRPr lang="fr-BE" b="1" dirty="0">
              <a:solidFill>
                <a:srgbClr val="4BACC6"/>
              </a:solidFill>
            </a:endParaRPr>
          </a:p>
        </p:txBody>
      </p:sp>
      <p:graphicFrame>
        <p:nvGraphicFramePr>
          <p:cNvPr id="4" name="Espace réservé du contenu 3">
            <a:extLst>
              <a:ext uri="{FF2B5EF4-FFF2-40B4-BE49-F238E27FC236}">
                <a16:creationId xmlns:a16="http://schemas.microsoft.com/office/drawing/2014/main" id="{AB78B0EB-72A9-4255-99A2-33ADFBD9BECF}"/>
              </a:ext>
            </a:extLst>
          </p:cNvPr>
          <p:cNvGraphicFramePr>
            <a:graphicFrameLocks noGrp="1"/>
          </p:cNvGraphicFramePr>
          <p:nvPr>
            <p:ph idx="1"/>
          </p:nvPr>
        </p:nvGraphicFramePr>
        <p:xfrm>
          <a:off x="1981200" y="1600201"/>
          <a:ext cx="8878478" cy="4791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DD912B97-6C41-4924-9A54-F349D92D3CC3}"/>
              </a:ext>
            </a:extLst>
          </p:cNvPr>
          <p:cNvSpPr txBox="1"/>
          <p:nvPr/>
        </p:nvSpPr>
        <p:spPr>
          <a:xfrm>
            <a:off x="768096" y="6391373"/>
            <a:ext cx="1971437" cy="369332"/>
          </a:xfrm>
          <a:prstGeom prst="rect">
            <a:avLst/>
          </a:prstGeom>
          <a:noFill/>
        </p:spPr>
        <p:txBody>
          <a:bodyPr wrap="none" rtlCol="0">
            <a:spAutoFit/>
          </a:bodyPr>
          <a:lstStyle/>
          <a:p>
            <a:r>
              <a:rPr lang="fr-BE" dirty="0"/>
              <a:t>Charlier, C., (2018).</a:t>
            </a:r>
          </a:p>
        </p:txBody>
      </p:sp>
    </p:spTree>
    <p:extLst>
      <p:ext uri="{BB962C8B-B14F-4D97-AF65-F5344CB8AC3E}">
        <p14:creationId xmlns:p14="http://schemas.microsoft.com/office/powerpoint/2010/main" val="241440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3D0121-2525-4F83-912C-052D4E0C48A5}"/>
              </a:ext>
            </a:extLst>
          </p:cNvPr>
          <p:cNvSpPr>
            <a:spLocks noGrp="1" noChangeArrowheads="1"/>
          </p:cNvSpPr>
          <p:nvPr>
            <p:ph type="title"/>
          </p:nvPr>
        </p:nvSpPr>
        <p:spPr/>
        <p:txBody>
          <a:bodyPr>
            <a:normAutofit/>
          </a:bodyPr>
          <a:lstStyle/>
          <a:p>
            <a:r>
              <a:rPr lang="fr-FR" altLang="fr-FR" sz="3600" dirty="0"/>
              <a:t>Droits et devoirs environnementaux du médecin. </a:t>
            </a:r>
          </a:p>
        </p:txBody>
      </p:sp>
      <p:sp>
        <p:nvSpPr>
          <p:cNvPr id="13315" name="Rectangle 3">
            <a:extLst>
              <a:ext uri="{FF2B5EF4-FFF2-40B4-BE49-F238E27FC236}">
                <a16:creationId xmlns:a16="http://schemas.microsoft.com/office/drawing/2014/main" id="{25B38420-B897-47B2-B785-7A70BAA0F503}"/>
              </a:ext>
            </a:extLst>
          </p:cNvPr>
          <p:cNvSpPr>
            <a:spLocks noGrp="1" noChangeArrowheads="1"/>
          </p:cNvSpPr>
          <p:nvPr>
            <p:ph type="body" idx="1"/>
          </p:nvPr>
        </p:nvSpPr>
        <p:spPr/>
        <p:txBody>
          <a:bodyPr/>
          <a:lstStyle/>
          <a:p>
            <a:pPr algn="ctr">
              <a:buFontTx/>
              <a:buNone/>
            </a:pPr>
            <a:r>
              <a:rPr lang="fr-FR" altLang="fr-FR" dirty="0"/>
              <a:t>.</a:t>
            </a:r>
          </a:p>
        </p:txBody>
      </p:sp>
      <p:sp>
        <p:nvSpPr>
          <p:cNvPr id="13316" name="Espace réservé de la date 2">
            <a:extLst>
              <a:ext uri="{FF2B5EF4-FFF2-40B4-BE49-F238E27FC236}">
                <a16:creationId xmlns:a16="http://schemas.microsoft.com/office/drawing/2014/main" id="{A3B27174-09B4-49DD-96B5-027A6574582C}"/>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88D35C2-6239-46B4-9AB0-0FAF2C24454F}"/>
              </a:ext>
            </a:extLst>
          </p:cNvPr>
          <p:cNvSpPr>
            <a:spLocks noGrp="1" noChangeArrowheads="1"/>
          </p:cNvSpPr>
          <p:nvPr>
            <p:ph type="title"/>
          </p:nvPr>
        </p:nvSpPr>
        <p:spPr/>
        <p:txBody>
          <a:bodyPr/>
          <a:lstStyle/>
          <a:p>
            <a:r>
              <a:rPr lang="fr-FR" altLang="fr-FR"/>
              <a:t>L’arrêt « Hédreul » 25 février 1997</a:t>
            </a:r>
            <a:r>
              <a:rPr lang="fr-FR" altLang="fr-FR" sz="2400"/>
              <a:t> 1re chambre civile de la cour de cassation.France. </a:t>
            </a:r>
          </a:p>
        </p:txBody>
      </p:sp>
      <p:sp>
        <p:nvSpPr>
          <p:cNvPr id="17411" name="Rectangle 3">
            <a:extLst>
              <a:ext uri="{FF2B5EF4-FFF2-40B4-BE49-F238E27FC236}">
                <a16:creationId xmlns:a16="http://schemas.microsoft.com/office/drawing/2014/main" id="{71E610A3-501E-4EA8-95F5-CE2E8BD7C68B}"/>
              </a:ext>
            </a:extLst>
          </p:cNvPr>
          <p:cNvSpPr>
            <a:spLocks noGrp="1" noChangeArrowheads="1"/>
          </p:cNvSpPr>
          <p:nvPr>
            <p:ph type="body" idx="1"/>
          </p:nvPr>
        </p:nvSpPr>
        <p:spPr/>
        <p:txBody>
          <a:bodyPr/>
          <a:lstStyle/>
          <a:p>
            <a:r>
              <a:rPr lang="fr-FR" altLang="fr-FR"/>
              <a:t>«</a:t>
            </a:r>
            <a:r>
              <a:rPr lang="fr-FR" altLang="fr-FR" i="1"/>
              <a:t> Le médecin est tenu d’une obligation particulière d’information vis-à-vis de son patient et il lui incombe de prouver qu’il a exécuté cette obligation. »</a:t>
            </a:r>
            <a:endParaRPr lang="fr-FR" altLang="fr-FR"/>
          </a:p>
          <a:p>
            <a:r>
              <a:rPr lang="fr-FR" altLang="fr-FR"/>
              <a:t>renversement de la charge de la preuve de  l’information. </a:t>
            </a:r>
          </a:p>
          <a:p>
            <a:r>
              <a:rPr lang="fr-FR" altLang="fr-FR"/>
              <a:t>Notion de risque connu. (colonoscopie)</a:t>
            </a:r>
          </a:p>
          <a:p>
            <a:pPr lvl="1"/>
            <a:r>
              <a:rPr lang="fr-FR" altLang="fr-FR" i="1"/>
              <a:t>Santé-environnement = gestion de l’incertitude</a:t>
            </a:r>
            <a:endParaRPr lang="fr-FR" altLang="fr-FR"/>
          </a:p>
        </p:txBody>
      </p:sp>
      <p:sp>
        <p:nvSpPr>
          <p:cNvPr id="17412" name="Espace réservé de la date 2">
            <a:extLst>
              <a:ext uri="{FF2B5EF4-FFF2-40B4-BE49-F238E27FC236}">
                <a16:creationId xmlns:a16="http://schemas.microsoft.com/office/drawing/2014/main" id="{C7BA97A0-CA28-46B8-A2E8-32B1FCE8B98E}"/>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6165F07-443C-4070-8F7D-8CC192F3902A}"/>
              </a:ext>
            </a:extLst>
          </p:cNvPr>
          <p:cNvSpPr>
            <a:spLocks noGrp="1" noChangeArrowheads="1"/>
          </p:cNvSpPr>
          <p:nvPr>
            <p:ph type="title"/>
          </p:nvPr>
        </p:nvSpPr>
        <p:spPr/>
        <p:txBody>
          <a:bodyPr/>
          <a:lstStyle/>
          <a:p>
            <a:pPr>
              <a:buFont typeface="Wingdings" panose="05000000000000000000" pitchFamily="2" charset="2"/>
              <a:buNone/>
            </a:pPr>
            <a:r>
              <a:rPr lang="fr-FR" altLang="fr-FR" i="0"/>
              <a:t>22 Août 2002.Loi relative aux droits du patient.</a:t>
            </a:r>
          </a:p>
        </p:txBody>
      </p:sp>
      <p:sp>
        <p:nvSpPr>
          <p:cNvPr id="18435" name="Rectangle 3">
            <a:extLst>
              <a:ext uri="{FF2B5EF4-FFF2-40B4-BE49-F238E27FC236}">
                <a16:creationId xmlns:a16="http://schemas.microsoft.com/office/drawing/2014/main" id="{D4FDE1C7-EEDA-469C-9A03-9BE3E6A92FA0}"/>
              </a:ext>
            </a:extLst>
          </p:cNvPr>
          <p:cNvSpPr>
            <a:spLocks noGrp="1" noChangeArrowheads="1"/>
          </p:cNvSpPr>
          <p:nvPr>
            <p:ph type="body" idx="1"/>
          </p:nvPr>
        </p:nvSpPr>
        <p:spPr/>
        <p:txBody>
          <a:bodyPr/>
          <a:lstStyle/>
          <a:p>
            <a:pPr>
              <a:buFont typeface="Wingdings" panose="05000000000000000000" pitchFamily="2" charset="2"/>
              <a:buChar char=""/>
            </a:pPr>
            <a:r>
              <a:rPr lang="fr-FR" altLang="fr-FR" i="1"/>
              <a:t>Art.7.§1er. Le patient a droit, de la part du praticien professionnel, à toutes les informations qui le concernent et peuvent lui être nécessaires pour comprendre son état de santé et son évolution probable.</a:t>
            </a:r>
          </a:p>
        </p:txBody>
      </p:sp>
      <p:sp>
        <p:nvSpPr>
          <p:cNvPr id="18436" name="Espace réservé de la date 2">
            <a:extLst>
              <a:ext uri="{FF2B5EF4-FFF2-40B4-BE49-F238E27FC236}">
                <a16:creationId xmlns:a16="http://schemas.microsoft.com/office/drawing/2014/main" id="{B63C7D3E-77C8-49AC-AEE3-DC6E9A6046F1}"/>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198E569-E914-4900-8558-7A12D443979B}"/>
              </a:ext>
            </a:extLst>
          </p:cNvPr>
          <p:cNvSpPr>
            <a:spLocks noGrp="1" noChangeArrowheads="1"/>
          </p:cNvSpPr>
          <p:nvPr>
            <p:ph type="title"/>
          </p:nvPr>
        </p:nvSpPr>
        <p:spPr/>
        <p:txBody>
          <a:bodyPr/>
          <a:lstStyle/>
          <a:p>
            <a:pPr algn="ctr"/>
            <a:r>
              <a:rPr lang="fr-FR" altLang="fr-FR"/>
              <a:t>L’obligation d’information.</a:t>
            </a:r>
          </a:p>
        </p:txBody>
      </p:sp>
      <p:sp>
        <p:nvSpPr>
          <p:cNvPr id="20483" name="Rectangle 3">
            <a:extLst>
              <a:ext uri="{FF2B5EF4-FFF2-40B4-BE49-F238E27FC236}">
                <a16:creationId xmlns:a16="http://schemas.microsoft.com/office/drawing/2014/main" id="{73A490C0-D452-4C4F-A5A0-845693A4B4AA}"/>
              </a:ext>
            </a:extLst>
          </p:cNvPr>
          <p:cNvSpPr>
            <a:spLocks noGrp="1" noChangeArrowheads="1"/>
          </p:cNvSpPr>
          <p:nvPr>
            <p:ph type="body" idx="1"/>
          </p:nvPr>
        </p:nvSpPr>
        <p:spPr/>
        <p:txBody>
          <a:bodyPr/>
          <a:lstStyle/>
          <a:p>
            <a:r>
              <a:rPr lang="fr-FR" altLang="fr-FR"/>
              <a:t>Élément central de la relation de confiance médecin-patient</a:t>
            </a:r>
          </a:p>
          <a:p>
            <a:pPr lvl="1"/>
            <a:r>
              <a:rPr lang="fr-FR" altLang="fr-FR"/>
              <a:t>éclaire le patient sur son état de santé</a:t>
            </a:r>
          </a:p>
          <a:p>
            <a:pPr lvl="1"/>
            <a:r>
              <a:rPr lang="fr-FR" altLang="fr-FR"/>
              <a:t>lui permet de prendre des décisions en connaissance de cause</a:t>
            </a:r>
          </a:p>
          <a:p>
            <a:pPr lvl="1"/>
            <a:r>
              <a:rPr lang="fr-FR" altLang="fr-FR"/>
              <a:t>d ’accepter ou refuser des actes…</a:t>
            </a:r>
          </a:p>
          <a:p>
            <a:pPr lvl="1"/>
            <a:r>
              <a:rPr lang="fr-FR" altLang="fr-FR" i="1"/>
              <a:t>D’accepter ou de refuser</a:t>
            </a:r>
            <a:r>
              <a:rPr lang="fr-FR" altLang="fr-FR" i="1" u="sng"/>
              <a:t>  des risques environnementaux ??</a:t>
            </a:r>
            <a:endParaRPr lang="fr-FR" altLang="fr-FR" u="sng"/>
          </a:p>
        </p:txBody>
      </p:sp>
      <p:sp>
        <p:nvSpPr>
          <p:cNvPr id="20484" name="Espace réservé de la date 2">
            <a:extLst>
              <a:ext uri="{FF2B5EF4-FFF2-40B4-BE49-F238E27FC236}">
                <a16:creationId xmlns:a16="http://schemas.microsoft.com/office/drawing/2014/main" id="{F2BADE8E-63D6-4C44-B2D4-83B50BC7E5F1}"/>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12DFE4D-312B-4A26-827B-22376524C650}"/>
              </a:ext>
            </a:extLst>
          </p:cNvPr>
          <p:cNvSpPr>
            <a:spLocks noGrp="1" noChangeArrowheads="1"/>
          </p:cNvSpPr>
          <p:nvPr>
            <p:ph type="title" idx="4294967295"/>
          </p:nvPr>
        </p:nvSpPr>
        <p:spPr>
          <a:ln>
            <a:noFill/>
            <a:miter lim="800000"/>
            <a:headEnd/>
            <a:tailEnd/>
          </a:ln>
        </p:spPr>
        <p:txBody>
          <a:bodyPr>
            <a:normAutofit/>
          </a:bodyPr>
          <a:lstStyle/>
          <a:p>
            <a:pPr eaLnBrk="1" hangingPunct="1"/>
            <a:r>
              <a:rPr lang="fr-BE" altLang="fr-FR" sz="3600" b="1" dirty="0">
                <a:solidFill>
                  <a:srgbClr val="4BACC6"/>
                </a:solidFill>
              </a:rPr>
              <a:t>Conflits d’intérêt en rapport avec la présentation</a:t>
            </a:r>
            <a:endParaRPr lang="en-US" altLang="fr-FR" sz="3200" b="1" dirty="0">
              <a:solidFill>
                <a:srgbClr val="4BACC6"/>
              </a:solidFill>
            </a:endParaRPr>
          </a:p>
        </p:txBody>
      </p:sp>
      <p:sp>
        <p:nvSpPr>
          <p:cNvPr id="5123" name="Rectangle 3">
            <a:extLst>
              <a:ext uri="{FF2B5EF4-FFF2-40B4-BE49-F238E27FC236}">
                <a16:creationId xmlns:a16="http://schemas.microsoft.com/office/drawing/2014/main" id="{7BF7C005-2DB6-4D91-943F-B0D41786FA6F}"/>
              </a:ext>
            </a:extLst>
          </p:cNvPr>
          <p:cNvSpPr>
            <a:spLocks noGrp="1" noChangeArrowheads="1"/>
          </p:cNvSpPr>
          <p:nvPr>
            <p:ph type="body" idx="4294967295"/>
          </p:nvPr>
        </p:nvSpPr>
        <p:spPr>
          <a:xfrm>
            <a:off x="332509" y="1496291"/>
            <a:ext cx="7820891" cy="5181600"/>
          </a:xfrm>
        </p:spPr>
        <p:txBody>
          <a:bodyPr>
            <a:normAutofit lnSpcReduction="10000"/>
          </a:bodyPr>
          <a:lstStyle/>
          <a:p>
            <a:pPr marL="0" indent="0">
              <a:buNone/>
            </a:pPr>
            <a:r>
              <a:rPr lang="fr-BE" altLang="fr-FR" sz="1800" b="1" dirty="0">
                <a:solidFill>
                  <a:srgbClr val="4BACC6"/>
                </a:solidFill>
              </a:rPr>
              <a:t>Honoraires de conférence </a:t>
            </a:r>
            <a:r>
              <a:rPr lang="fr-BE" altLang="fr-FR" sz="1800" dirty="0">
                <a:solidFill>
                  <a:srgbClr val="00B0F0"/>
                </a:solidFill>
              </a:rPr>
              <a:t>: </a:t>
            </a:r>
            <a:r>
              <a:rPr lang="fr-BE" altLang="fr-FR" sz="1800" dirty="0"/>
              <a:t>Néant.</a:t>
            </a:r>
          </a:p>
          <a:p>
            <a:pPr marL="0" indent="0">
              <a:buNone/>
            </a:pPr>
            <a:r>
              <a:rPr lang="fr-BE" altLang="fr-FR" sz="1800" b="1" dirty="0">
                <a:solidFill>
                  <a:srgbClr val="4BACC6"/>
                </a:solidFill>
              </a:rPr>
              <a:t>Participation à un « Advisory Board » : </a:t>
            </a:r>
            <a:r>
              <a:rPr lang="fr-BE" altLang="fr-FR" sz="1800" dirty="0"/>
              <a:t>Néant</a:t>
            </a:r>
            <a:r>
              <a:rPr lang="fr-BE" altLang="fr-FR" sz="1800" dirty="0">
                <a:solidFill>
                  <a:srgbClr val="00B0F0"/>
                </a:solidFill>
              </a:rPr>
              <a:t>.</a:t>
            </a:r>
          </a:p>
          <a:p>
            <a:pPr marL="0" indent="0">
              <a:buNone/>
            </a:pPr>
            <a:r>
              <a:rPr lang="fr-BE" altLang="fr-FR" sz="1800" b="1" dirty="0">
                <a:solidFill>
                  <a:srgbClr val="4BACC6"/>
                </a:solidFill>
              </a:rPr>
              <a:t>Etudes cliniques sponsorisées en cours : </a:t>
            </a:r>
            <a:r>
              <a:rPr lang="fr-BE" altLang="fr-FR" sz="1800" dirty="0"/>
              <a:t>Néant</a:t>
            </a:r>
            <a:r>
              <a:rPr lang="fr-BE" altLang="fr-FR" sz="1800" dirty="0">
                <a:solidFill>
                  <a:srgbClr val="00B0F0"/>
                </a:solidFill>
              </a:rPr>
              <a:t>.</a:t>
            </a:r>
          </a:p>
          <a:p>
            <a:pPr marL="0" indent="0">
              <a:buNone/>
            </a:pPr>
            <a:r>
              <a:rPr lang="fr-BE" altLang="fr-FR" sz="2000" b="1" dirty="0">
                <a:solidFill>
                  <a:srgbClr val="4BACC6"/>
                </a:solidFill>
              </a:rPr>
              <a:t>Consultance :</a:t>
            </a:r>
          </a:p>
          <a:p>
            <a:r>
              <a:rPr lang="fr-FR" altLang="fr-FR" sz="1800" dirty="0"/>
              <a:t>Co-responsable pour le compte du SPF SANTE PUBLIQUE, SECURITE DE LA CHAINE ALIMENTAIRE ET ENVIRONNEMENT (cellule nationale en environnement-santé NEHAP) du projet de formation et spécialisation des professionnels de la santé à la médecine environnementale et à la santé environnementale (2013).</a:t>
            </a:r>
          </a:p>
          <a:p>
            <a:r>
              <a:rPr lang="fr-BE" sz="1800" dirty="0">
                <a:latin typeface="sans-serif"/>
              </a:rPr>
              <a:t>FORPROTES: </a:t>
            </a:r>
            <a:r>
              <a:rPr lang="fr-BE" sz="1800" b="1" dirty="0">
                <a:latin typeface="Calibri" panose="020F0502020204030204" pitchFamily="34" charset="0"/>
              </a:rPr>
              <a:t>Formation des professionnels de terrain sur les enjeux de santé-environnement.</a:t>
            </a:r>
            <a:r>
              <a:rPr lang="fr-BE" sz="1800" dirty="0"/>
              <a:t> Région Wallonne.</a:t>
            </a:r>
          </a:p>
          <a:p>
            <a:r>
              <a:rPr lang="fr-BE" sz="1800" dirty="0">
                <a:latin typeface="sans-serif"/>
              </a:rPr>
              <a:t>EH-MODUL: </a:t>
            </a:r>
            <a:r>
              <a:rPr lang="fr-BE" sz="1800" dirty="0">
                <a:latin typeface="Arial" panose="020B0604020202020204" pitchFamily="34" charset="0"/>
              </a:rPr>
              <a:t>« Projet de création de modules de formation en médecine environnementale destinés aux professionnels de la santé »  projet pour le compte du service public fédéral santé publique, sécurité de la chaîne alimentaire et environnement, pour la cellule nationale en santé-environnement (NEHAP).</a:t>
            </a:r>
            <a:r>
              <a:rPr lang="fr-BE" sz="1800" dirty="0"/>
              <a:t> </a:t>
            </a:r>
            <a:br>
              <a:rPr lang="fr-BE" sz="1500" dirty="0"/>
            </a:br>
            <a:endParaRPr lang="fr-FR" altLang="fr-FR" sz="1500" dirty="0"/>
          </a:p>
          <a:p>
            <a:pPr marL="0" indent="0">
              <a:buNone/>
            </a:pPr>
            <a:r>
              <a:rPr lang="fr-BE" altLang="fr-FR" sz="1800" b="1" dirty="0">
                <a:solidFill>
                  <a:srgbClr val="4BACC6"/>
                </a:solidFill>
              </a:rPr>
              <a:t>Voyages-Congrès : </a:t>
            </a:r>
            <a:r>
              <a:rPr lang="fr-BE" altLang="fr-FR" sz="1800" dirty="0"/>
              <a:t>Néant.</a:t>
            </a:r>
            <a:endParaRPr lang="en-US" altLang="fr-F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55E48AB-7F4D-44E9-BF1D-CE1564D293C7}"/>
              </a:ext>
            </a:extLst>
          </p:cNvPr>
          <p:cNvSpPr>
            <a:spLocks noGrp="1" noChangeArrowheads="1"/>
          </p:cNvSpPr>
          <p:nvPr>
            <p:ph type="title"/>
          </p:nvPr>
        </p:nvSpPr>
        <p:spPr/>
        <p:txBody>
          <a:bodyPr/>
          <a:lstStyle/>
          <a:p>
            <a:r>
              <a:rPr lang="fr-FR" altLang="fr-FR"/>
              <a:t>Nécessité de cohérence de l’information</a:t>
            </a:r>
          </a:p>
        </p:txBody>
      </p:sp>
      <p:sp>
        <p:nvSpPr>
          <p:cNvPr id="22531" name="Rectangle 3">
            <a:extLst>
              <a:ext uri="{FF2B5EF4-FFF2-40B4-BE49-F238E27FC236}">
                <a16:creationId xmlns:a16="http://schemas.microsoft.com/office/drawing/2014/main" id="{ABC59B35-1032-406F-B25B-390207487CC7}"/>
              </a:ext>
            </a:extLst>
          </p:cNvPr>
          <p:cNvSpPr>
            <a:spLocks noGrp="1" noChangeArrowheads="1"/>
          </p:cNvSpPr>
          <p:nvPr>
            <p:ph type="body" idx="1"/>
          </p:nvPr>
        </p:nvSpPr>
        <p:spPr/>
        <p:txBody>
          <a:bodyPr/>
          <a:lstStyle/>
          <a:p>
            <a:r>
              <a:rPr lang="fr-FR" altLang="fr-FR" dirty="0"/>
              <a:t>notion de </a:t>
            </a:r>
            <a:r>
              <a:rPr lang="fr-FR" altLang="fr-FR" dirty="0" err="1"/>
              <a:t>synthése</a:t>
            </a:r>
            <a:r>
              <a:rPr lang="fr-FR" altLang="fr-FR" dirty="0"/>
              <a:t> des données médicales.</a:t>
            </a:r>
          </a:p>
          <a:p>
            <a:r>
              <a:rPr lang="fr-FR" altLang="fr-FR" dirty="0"/>
              <a:t>« il est recommandé que cette </a:t>
            </a:r>
            <a:r>
              <a:rPr lang="fr-FR" altLang="fr-FR" dirty="0" err="1"/>
              <a:t>synthése</a:t>
            </a:r>
            <a:r>
              <a:rPr lang="fr-FR" altLang="fr-FR" dirty="0"/>
              <a:t> soit faite par un médecin unique ».</a:t>
            </a:r>
          </a:p>
          <a:p>
            <a:r>
              <a:rPr lang="fr-FR" altLang="fr-FR" dirty="0"/>
              <a:t>données hiérarchisées, validées.</a:t>
            </a:r>
          </a:p>
          <a:p>
            <a:r>
              <a:rPr lang="fr-FR" altLang="fr-FR" dirty="0">
                <a:solidFill>
                  <a:srgbClr val="FF0000"/>
                </a:solidFill>
              </a:rPr>
              <a:t>« précisant les risques graves, </a:t>
            </a:r>
            <a:r>
              <a:rPr lang="fr-FR" altLang="fr-FR" u="sng" dirty="0">
                <a:solidFill>
                  <a:srgbClr val="FF0000"/>
                </a:solidFill>
              </a:rPr>
              <a:t>y compris exceptionnels ainsi que les signes d’alerte</a:t>
            </a:r>
            <a:r>
              <a:rPr lang="fr-FR" altLang="fr-FR" dirty="0">
                <a:solidFill>
                  <a:srgbClr val="FF0000"/>
                </a:solidFill>
              </a:rPr>
              <a:t> ».</a:t>
            </a:r>
          </a:p>
        </p:txBody>
      </p:sp>
      <p:sp>
        <p:nvSpPr>
          <p:cNvPr id="22532" name="Espace réservé de la date 2">
            <a:extLst>
              <a:ext uri="{FF2B5EF4-FFF2-40B4-BE49-F238E27FC236}">
                <a16:creationId xmlns:a16="http://schemas.microsoft.com/office/drawing/2014/main" id="{2E316504-4DF9-4A0E-84A3-8512AC8307CE}"/>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5C7B631-77A3-49B5-A30F-F8B32BD50DB4}"/>
              </a:ext>
            </a:extLst>
          </p:cNvPr>
          <p:cNvSpPr>
            <a:spLocks noGrp="1" noChangeArrowheads="1"/>
          </p:cNvSpPr>
          <p:nvPr>
            <p:ph type="title"/>
          </p:nvPr>
        </p:nvSpPr>
        <p:spPr/>
        <p:txBody>
          <a:bodyPr/>
          <a:lstStyle/>
          <a:p>
            <a:r>
              <a:rPr lang="fr-FR" altLang="fr-FR"/>
              <a:t>Information et transparence. </a:t>
            </a:r>
            <a:r>
              <a:rPr lang="fr-FR" altLang="fr-FR" sz="2800"/>
              <a:t>Source.Pr G.Sokal Bureau national de l Ordre des Médecins.Le généraliste 31 mars 1999.</a:t>
            </a:r>
          </a:p>
        </p:txBody>
      </p:sp>
      <p:sp>
        <p:nvSpPr>
          <p:cNvPr id="30723" name="Rectangle 3">
            <a:extLst>
              <a:ext uri="{FF2B5EF4-FFF2-40B4-BE49-F238E27FC236}">
                <a16:creationId xmlns:a16="http://schemas.microsoft.com/office/drawing/2014/main" id="{EBB48FB7-328F-4C46-B4AA-AB3F6736633B}"/>
              </a:ext>
            </a:extLst>
          </p:cNvPr>
          <p:cNvSpPr>
            <a:spLocks noGrp="1" noChangeArrowheads="1"/>
          </p:cNvSpPr>
          <p:nvPr>
            <p:ph type="body" idx="1"/>
          </p:nvPr>
        </p:nvSpPr>
        <p:spPr/>
        <p:txBody>
          <a:bodyPr/>
          <a:lstStyle/>
          <a:p>
            <a:r>
              <a:rPr lang="fr-FR" altLang="fr-FR"/>
              <a:t>« Il est du devoir du médecin d’avertir sans ambages et dans une pleine transparence, c’est-à-dire en ne celant aucun renseignement valable et utile, toute personne du risque auquel elle est exposée suite à la pollution de l’environnement. Il est tout autant de son devoir, comme celui de tout citoyen, d’en avertir les autorités responsables. » </a:t>
            </a:r>
          </a:p>
        </p:txBody>
      </p:sp>
      <p:sp>
        <p:nvSpPr>
          <p:cNvPr id="30724" name="Espace réservé de la date 2">
            <a:extLst>
              <a:ext uri="{FF2B5EF4-FFF2-40B4-BE49-F238E27FC236}">
                <a16:creationId xmlns:a16="http://schemas.microsoft.com/office/drawing/2014/main" id="{E13616E3-5055-4E46-82BF-9A5D9B2EB076}"/>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9D6B7-9782-443C-82DE-427CEACD833C}"/>
              </a:ext>
            </a:extLst>
          </p:cNvPr>
          <p:cNvSpPr>
            <a:spLocks noGrp="1"/>
          </p:cNvSpPr>
          <p:nvPr>
            <p:ph type="title"/>
          </p:nvPr>
        </p:nvSpPr>
        <p:spPr/>
        <p:txBody>
          <a:bodyPr/>
          <a:lstStyle/>
          <a:p>
            <a:r>
              <a:rPr lang="fr-BE" dirty="0"/>
              <a:t>Les défis posés par les perturbateurs endocriniens</a:t>
            </a:r>
          </a:p>
        </p:txBody>
      </p:sp>
      <p:sp>
        <p:nvSpPr>
          <p:cNvPr id="3" name="Espace réservé du contenu 2">
            <a:extLst>
              <a:ext uri="{FF2B5EF4-FFF2-40B4-BE49-F238E27FC236}">
                <a16:creationId xmlns:a16="http://schemas.microsoft.com/office/drawing/2014/main" id="{FA6E7A76-B3B2-4741-9087-F172CD7BA2C6}"/>
              </a:ext>
            </a:extLst>
          </p:cNvPr>
          <p:cNvSpPr>
            <a:spLocks noGrp="1"/>
          </p:cNvSpPr>
          <p:nvPr>
            <p:ph sz="quarter" idx="1"/>
          </p:nvPr>
        </p:nvSpPr>
        <p:spPr/>
        <p:txBody>
          <a:bodyPr/>
          <a:lstStyle/>
          <a:p>
            <a:endParaRPr lang="fr-BE" dirty="0"/>
          </a:p>
        </p:txBody>
      </p:sp>
      <p:sp>
        <p:nvSpPr>
          <p:cNvPr id="4" name="Espace réservé du pied de page 3">
            <a:extLst>
              <a:ext uri="{FF2B5EF4-FFF2-40B4-BE49-F238E27FC236}">
                <a16:creationId xmlns:a16="http://schemas.microsoft.com/office/drawing/2014/main" id="{030538F0-2E6D-40F0-B460-790E787F5FF8}"/>
              </a:ext>
            </a:extLst>
          </p:cNvPr>
          <p:cNvSpPr>
            <a:spLocks noGrp="1"/>
          </p:cNvSpPr>
          <p:nvPr>
            <p:ph type="ftr" sz="quarter" idx="16"/>
          </p:nvPr>
        </p:nvSpPr>
        <p:spPr/>
        <p:txBody>
          <a:bodyPr/>
          <a:lstStyle/>
          <a:p>
            <a:r>
              <a:rPr lang="fr-BE"/>
              <a:t>Dr.J.Pauluis  ONE octobre 2018</a:t>
            </a:r>
            <a:endParaRPr lang="en-US"/>
          </a:p>
        </p:txBody>
      </p:sp>
    </p:spTree>
    <p:extLst>
      <p:ext uri="{BB962C8B-B14F-4D97-AF65-F5344CB8AC3E}">
        <p14:creationId xmlns:p14="http://schemas.microsoft.com/office/powerpoint/2010/main" val="122382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BE" altLang="fr-FR" sz="3600" b="1" dirty="0"/>
              <a:t>De nouveaux paradigmes: </a:t>
            </a:r>
            <a:br>
              <a:rPr lang="fr-BE" altLang="fr-FR" sz="3600" b="1" dirty="0"/>
            </a:br>
            <a:r>
              <a:rPr lang="fr-BE" altLang="fr-FR" sz="3600" b="1" dirty="0"/>
              <a:t>                                     de nouveaux défis!</a:t>
            </a:r>
            <a:endParaRPr lang="en-US" sz="3600" b="1" dirty="0"/>
          </a:p>
        </p:txBody>
      </p:sp>
      <p:sp>
        <p:nvSpPr>
          <p:cNvPr id="3" name="Tijdelijke aanduiding voor inhoud 2"/>
          <p:cNvSpPr>
            <a:spLocks noGrp="1"/>
          </p:cNvSpPr>
          <p:nvPr>
            <p:ph sz="quarter" idx="1"/>
          </p:nvPr>
        </p:nvSpPr>
        <p:spPr/>
        <p:txBody>
          <a:bodyPr>
            <a:noAutofit/>
          </a:bodyPr>
          <a:lstStyle/>
          <a:p>
            <a:r>
              <a:rPr lang="fr-BE" altLang="fr-FR" dirty="0"/>
              <a:t>« C’est la dose qui fait le poison »</a:t>
            </a:r>
          </a:p>
          <a:p>
            <a:pPr marL="0" indent="0">
              <a:buNone/>
            </a:pPr>
            <a:r>
              <a:rPr lang="fr-BE" altLang="fr-FR" i="1" dirty="0"/>
              <a:t>	Paracelse 1493-1541</a:t>
            </a:r>
          </a:p>
          <a:p>
            <a:pPr marL="0" indent="0">
              <a:buNone/>
            </a:pPr>
            <a:endParaRPr lang="fr-BE" altLang="fr-FR" dirty="0"/>
          </a:p>
          <a:p>
            <a:pPr marL="0" indent="0">
              <a:buNone/>
            </a:pPr>
            <a:endParaRPr lang="fr-BE" altLang="fr-FR" dirty="0"/>
          </a:p>
          <a:p>
            <a:r>
              <a:rPr lang="fr-BE" altLang="fr-FR" dirty="0"/>
              <a:t>« C’est </a:t>
            </a:r>
            <a:r>
              <a:rPr lang="fr-BE" altLang="fr-FR" dirty="0">
                <a:solidFill>
                  <a:schemeClr val="bg2">
                    <a:lumMod val="50000"/>
                  </a:schemeClr>
                </a:solidFill>
              </a:rPr>
              <a:t>l’</a:t>
            </a:r>
            <a:r>
              <a:rPr lang="fr-BE" altLang="fr-FR" b="1" u="sng" dirty="0">
                <a:solidFill>
                  <a:schemeClr val="bg2">
                    <a:lumMod val="50000"/>
                  </a:schemeClr>
                </a:solidFill>
              </a:rPr>
              <a:t>âge</a:t>
            </a:r>
            <a:r>
              <a:rPr lang="fr-BE" altLang="fr-FR" dirty="0">
                <a:solidFill>
                  <a:schemeClr val="bg2">
                    <a:lumMod val="50000"/>
                  </a:schemeClr>
                </a:solidFill>
              </a:rPr>
              <a:t>, </a:t>
            </a:r>
            <a:r>
              <a:rPr lang="fr-BE" altLang="fr-FR" b="1" u="sng" dirty="0">
                <a:solidFill>
                  <a:schemeClr val="bg2">
                    <a:lumMod val="50000"/>
                  </a:schemeClr>
                </a:solidFill>
              </a:rPr>
              <a:t>l’association avec d’autres toxiques </a:t>
            </a:r>
            <a:r>
              <a:rPr lang="fr-BE" altLang="fr-FR" dirty="0"/>
              <a:t>et/ou</a:t>
            </a:r>
            <a:r>
              <a:rPr lang="fr-BE" altLang="fr-FR" dirty="0">
                <a:solidFill>
                  <a:schemeClr val="bg2">
                    <a:lumMod val="50000"/>
                  </a:schemeClr>
                </a:solidFill>
              </a:rPr>
              <a:t> la </a:t>
            </a:r>
            <a:r>
              <a:rPr lang="fr-BE" altLang="fr-FR" b="1" u="sng" dirty="0">
                <a:solidFill>
                  <a:schemeClr val="bg2">
                    <a:lumMod val="50000"/>
                  </a:schemeClr>
                </a:solidFill>
              </a:rPr>
              <a:t>dose</a:t>
            </a:r>
            <a:r>
              <a:rPr lang="fr-BE" altLang="fr-FR" dirty="0">
                <a:solidFill>
                  <a:schemeClr val="bg2">
                    <a:lumMod val="50000"/>
                  </a:schemeClr>
                </a:solidFill>
              </a:rPr>
              <a:t> </a:t>
            </a:r>
            <a:r>
              <a:rPr lang="fr-BE" altLang="fr-FR" dirty="0"/>
              <a:t>qui sont appliqués qui font le poison </a:t>
            </a:r>
            <a:r>
              <a:rPr lang="fr-BE" altLang="fr-FR" dirty="0">
                <a:solidFill>
                  <a:schemeClr val="bg2">
                    <a:lumMod val="50000"/>
                  </a:schemeClr>
                </a:solidFill>
              </a:rPr>
              <a:t>»</a:t>
            </a:r>
          </a:p>
          <a:p>
            <a:r>
              <a:rPr lang="fr-BE" altLang="fr-FR" dirty="0">
                <a:solidFill>
                  <a:srgbClr val="FF0000"/>
                </a:solidFill>
              </a:rPr>
              <a:t>Le modèle toxicologique habituel est obsolète!</a:t>
            </a:r>
          </a:p>
          <a:p>
            <a:pPr marL="0" indent="0">
              <a:buNone/>
            </a:pPr>
            <a:r>
              <a:rPr lang="fr-BE" altLang="fr-FR" sz="1800" i="1" dirty="0">
                <a:solidFill>
                  <a:srgbClr val="FF0000"/>
                </a:solidFill>
              </a:rPr>
              <a:t>! En moyenne: 300 xénobiotiques dans le cordon ombilical.</a:t>
            </a:r>
          </a:p>
          <a:p>
            <a:pPr marL="0" indent="0">
              <a:buNone/>
            </a:pPr>
            <a:r>
              <a:rPr lang="fr-BE" altLang="fr-FR" sz="1800" i="1" dirty="0">
                <a:solidFill>
                  <a:srgbClr val="FF0000"/>
                </a:solidFill>
              </a:rPr>
              <a:t>Pour un tiers des substances testées humains et rongeurs n’ont pas la même sensibilité! « L’homme n’est pas un gros rat » Habert et al.,2014a</a:t>
            </a:r>
          </a:p>
          <a:p>
            <a:pPr marL="0" indent="0">
              <a:buNone/>
            </a:pPr>
            <a:r>
              <a:rPr lang="fr-BE" altLang="fr-FR" sz="1800" i="1" dirty="0">
                <a:solidFill>
                  <a:srgbClr val="FF0000"/>
                </a:solidFill>
              </a:rPr>
              <a:t>148.000 substances / 4600&gt; 1 tonne(EU)/ 7% avec données de toxicité complètes.. </a:t>
            </a:r>
          </a:p>
          <a:p>
            <a:pPr marL="0" indent="0">
              <a:buNone/>
            </a:pPr>
            <a:r>
              <a:rPr lang="fr-BE" altLang="fr-FR" sz="1800" i="1" dirty="0">
                <a:solidFill>
                  <a:srgbClr val="FF0000"/>
                </a:solidFill>
              </a:rPr>
              <a:t>1000 nouvelles par an!</a:t>
            </a:r>
            <a:br>
              <a:rPr lang="fr-BE" altLang="fr-FR" sz="1800" i="1" dirty="0">
                <a:solidFill>
                  <a:srgbClr val="FF0000"/>
                </a:solidFill>
              </a:rPr>
            </a:br>
            <a:endParaRPr lang="fr-BE" altLang="fr-FR" sz="1800" i="1" dirty="0">
              <a:solidFill>
                <a:srgbClr val="FF0000"/>
              </a:solidFill>
            </a:endParaRPr>
          </a:p>
          <a:p>
            <a:endParaRPr lang="en-US" dirty="0"/>
          </a:p>
          <a:p>
            <a:endParaRPr lang="fr-BE" altLang="fr-FR" dirty="0">
              <a:solidFill>
                <a:schemeClr val="bg2">
                  <a:lumMod val="50000"/>
                </a:schemeClr>
              </a:solidFill>
            </a:endParaRPr>
          </a:p>
        </p:txBody>
      </p:sp>
      <p:sp>
        <p:nvSpPr>
          <p:cNvPr id="6" name="Tijdelijke aanduiding voor voettekst 4"/>
          <p:cNvSpPr>
            <a:spLocks noGrp="1"/>
          </p:cNvSpPr>
          <p:nvPr>
            <p:ph type="ftr" sz="quarter" idx="16"/>
          </p:nvPr>
        </p:nvSpPr>
        <p:spPr>
          <a:xfrm>
            <a:off x="6960096" y="6381328"/>
            <a:ext cx="3200400" cy="365760"/>
          </a:xfrm>
        </p:spPr>
        <p:txBody>
          <a:bodyPr/>
          <a:lstStyle/>
          <a:p>
            <a:r>
              <a:rPr lang="fr-BE" dirty="0" err="1"/>
              <a:t>Dr.J.Pauluis</a:t>
            </a:r>
            <a:r>
              <a:rPr lang="fr-BE" dirty="0"/>
              <a:t>  AMUB 2019</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1520788"/>
            <a:ext cx="1224137" cy="183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ymk\Desktop\ss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328" y="5589241"/>
            <a:ext cx="121920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9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624DA3C-BA61-47CE-A991-FBCDE99C25BB}"/>
              </a:ext>
            </a:extLst>
          </p:cNvPr>
          <p:cNvSpPr>
            <a:spLocks noGrp="1"/>
          </p:cNvSpPr>
          <p:nvPr>
            <p:ph type="title"/>
          </p:nvPr>
        </p:nvSpPr>
        <p:spPr>
          <a:xfrm>
            <a:off x="2439989" y="774700"/>
            <a:ext cx="6448425" cy="571500"/>
          </a:xfrm>
        </p:spPr>
        <p:txBody>
          <a:bodyPr/>
          <a:lstStyle/>
          <a:p>
            <a:r>
              <a:rPr lang="fr-BE" altLang="en-US" sz="3200"/>
              <a:t>Perturbateur endocrinien (PE)</a:t>
            </a:r>
            <a:endParaRPr lang="en-US" altLang="en-US" sz="3200"/>
          </a:p>
        </p:txBody>
      </p:sp>
      <p:sp>
        <p:nvSpPr>
          <p:cNvPr id="3" name="Content Placeholder 2">
            <a:extLst>
              <a:ext uri="{FF2B5EF4-FFF2-40B4-BE49-F238E27FC236}">
                <a16:creationId xmlns:a16="http://schemas.microsoft.com/office/drawing/2014/main" id="{CBF6F55D-8EC4-46C9-82AB-2D3C290AD7F9}"/>
              </a:ext>
            </a:extLst>
          </p:cNvPr>
          <p:cNvSpPr>
            <a:spLocks noGrp="1"/>
          </p:cNvSpPr>
          <p:nvPr>
            <p:ph idx="1"/>
          </p:nvPr>
        </p:nvSpPr>
        <p:spPr>
          <a:xfrm>
            <a:off x="2154239" y="1600201"/>
            <a:ext cx="7019925" cy="1757363"/>
          </a:xfrm>
          <a:ln>
            <a:solidFill>
              <a:schemeClr val="tx1"/>
            </a:solidFill>
          </a:ln>
        </p:spPr>
        <p:txBody>
          <a:bodyPr>
            <a:noAutofit/>
          </a:bodyPr>
          <a:lstStyle/>
          <a:p>
            <a:pPr>
              <a:defRPr/>
            </a:pPr>
            <a:r>
              <a:rPr lang="fr-BE" u="sng" dirty="0"/>
              <a:t>Définition de l’OMS (2002)</a:t>
            </a:r>
          </a:p>
          <a:p>
            <a:pPr marL="0" indent="0">
              <a:defRPr/>
            </a:pPr>
            <a:r>
              <a:rPr lang="fr-BE" dirty="0"/>
              <a:t>Substance ou mélange exogène qui altère une ou des fonctions du système endocrinien et qui par conséquent cause des effets néfastes chez un organisme intact </a:t>
            </a:r>
            <a:r>
              <a:rPr lang="fr-BE" dirty="0">
                <a:solidFill>
                  <a:srgbClr val="FF0000"/>
                </a:solidFill>
              </a:rPr>
              <a:t>ou sa progéniture ou (sous-)population.</a:t>
            </a:r>
            <a:endParaRPr lang="en-US" dirty="0">
              <a:solidFill>
                <a:srgbClr val="FF0000"/>
              </a:solidFill>
            </a:endParaRPr>
          </a:p>
        </p:txBody>
      </p:sp>
      <p:sp>
        <p:nvSpPr>
          <p:cNvPr id="14341" name="Subtitle 2">
            <a:extLst>
              <a:ext uri="{FF2B5EF4-FFF2-40B4-BE49-F238E27FC236}">
                <a16:creationId xmlns:a16="http://schemas.microsoft.com/office/drawing/2014/main" id="{E0067D63-3D00-4A19-89D6-193A41588B6D}"/>
              </a:ext>
            </a:extLst>
          </p:cNvPr>
          <p:cNvSpPr txBox="1">
            <a:spLocks/>
          </p:cNvSpPr>
          <p:nvPr/>
        </p:nvSpPr>
        <p:spPr bwMode="auto">
          <a:xfrm>
            <a:off x="2024063" y="3390901"/>
            <a:ext cx="56578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000">
                <a:solidFill>
                  <a:schemeClr val="tx1"/>
                </a:solidFill>
                <a:latin typeface="Trebuchet MS" panose="020B0603020202020204" pitchFamily="34" charset="0"/>
                <a:cs typeface="Arial" panose="020B0604020202020204" pitchFamily="34" charset="0"/>
              </a:defRPr>
            </a:lvl1pPr>
            <a:lvl2pPr marL="742950" indent="-285750">
              <a:spcBef>
                <a:spcPct val="20000"/>
              </a:spcBef>
              <a:defRPr sz="1600" b="1">
                <a:solidFill>
                  <a:schemeClr val="tx1"/>
                </a:solidFill>
                <a:latin typeface="Trebuchet MS" panose="020B0603020202020204" pitchFamily="34" charset="0"/>
                <a:cs typeface="Arial" panose="020B0604020202020204" pitchFamily="34" charset="0"/>
              </a:defRPr>
            </a:lvl2pPr>
            <a:lvl3pPr marL="1143000" indent="-228600">
              <a:spcBef>
                <a:spcPct val="20000"/>
              </a:spcBef>
              <a:defRPr sz="16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1600" b="1">
                <a:solidFill>
                  <a:schemeClr val="tx1"/>
                </a:solidFill>
                <a:latin typeface="Trebuchet MS" panose="020B0603020202020204" pitchFamily="34" charset="0"/>
                <a:cs typeface="Arial" panose="020B0604020202020204" pitchFamily="34" charset="0"/>
              </a:defRPr>
            </a:lvl4pPr>
            <a:lvl5pPr marL="2057400" indent="-228600">
              <a:spcBef>
                <a:spcPct val="20000"/>
              </a:spcBef>
              <a:defRPr sz="1600" i="1">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9pPr>
          </a:lstStyle>
          <a:p>
            <a:pPr fontAlgn="base">
              <a:spcAft>
                <a:spcPct val="0"/>
              </a:spcAft>
            </a:pPr>
            <a:r>
              <a:rPr lang="fr-BE" altLang="en-US" sz="1800">
                <a:solidFill>
                  <a:srgbClr val="000000"/>
                </a:solidFill>
              </a:rPr>
              <a:t>Peut interférer avec </a:t>
            </a:r>
          </a:p>
          <a:p>
            <a:pPr fontAlgn="base">
              <a:spcAft>
                <a:spcPct val="0"/>
              </a:spcAft>
            </a:pPr>
            <a:r>
              <a:rPr lang="fr-BE" altLang="en-US" sz="1800">
                <a:solidFill>
                  <a:srgbClr val="000000"/>
                </a:solidFill>
              </a:rPr>
              <a:t>	-la synthèse,</a:t>
            </a:r>
            <a:endParaRPr lang="fr-BE" altLang="en-US" sz="1500">
              <a:solidFill>
                <a:srgbClr val="000000"/>
              </a:solidFill>
            </a:endParaRPr>
          </a:p>
          <a:p>
            <a:pPr fontAlgn="base">
              <a:spcAft>
                <a:spcPct val="0"/>
              </a:spcAft>
            </a:pPr>
            <a:r>
              <a:rPr lang="fr-BE" altLang="en-US" sz="1800">
                <a:solidFill>
                  <a:srgbClr val="000000"/>
                </a:solidFill>
              </a:rPr>
              <a:t>	-la sécrétion, </a:t>
            </a:r>
          </a:p>
          <a:p>
            <a:pPr fontAlgn="base">
              <a:spcAft>
                <a:spcPct val="0"/>
              </a:spcAft>
            </a:pPr>
            <a:r>
              <a:rPr lang="fr-BE" altLang="en-US" sz="1800">
                <a:solidFill>
                  <a:srgbClr val="000000"/>
                </a:solidFill>
              </a:rPr>
              <a:t>	-le transport, </a:t>
            </a:r>
          </a:p>
          <a:p>
            <a:pPr fontAlgn="base">
              <a:spcAft>
                <a:spcPct val="0"/>
              </a:spcAft>
            </a:pPr>
            <a:r>
              <a:rPr lang="fr-BE" altLang="en-US" sz="1800">
                <a:solidFill>
                  <a:srgbClr val="000000"/>
                </a:solidFill>
              </a:rPr>
              <a:t>	-</a:t>
            </a:r>
            <a:r>
              <a:rPr lang="fr-BE" altLang="en-US" sz="1800">
                <a:solidFill>
                  <a:srgbClr val="0070C0"/>
                </a:solidFill>
              </a:rPr>
              <a:t>la liaison</a:t>
            </a:r>
            <a:r>
              <a:rPr lang="fr-BE" altLang="en-US" sz="1800">
                <a:solidFill>
                  <a:srgbClr val="000000"/>
                </a:solidFill>
              </a:rPr>
              <a:t>,</a:t>
            </a:r>
          </a:p>
          <a:p>
            <a:pPr fontAlgn="base">
              <a:spcAft>
                <a:spcPct val="0"/>
              </a:spcAft>
            </a:pPr>
            <a:r>
              <a:rPr lang="fr-BE" altLang="en-US" sz="1800">
                <a:solidFill>
                  <a:srgbClr val="000000"/>
                </a:solidFill>
              </a:rPr>
              <a:t>	-l’action </a:t>
            </a:r>
            <a:r>
              <a:rPr lang="fr-BE" altLang="en-US" sz="1500">
                <a:solidFill>
                  <a:srgbClr val="000000"/>
                </a:solidFill>
              </a:rPr>
              <a:t>et/ou</a:t>
            </a:r>
            <a:r>
              <a:rPr lang="fr-BE" altLang="en-US" sz="1800">
                <a:solidFill>
                  <a:srgbClr val="000000"/>
                </a:solidFill>
              </a:rPr>
              <a:t> </a:t>
            </a:r>
          </a:p>
          <a:p>
            <a:pPr fontAlgn="base">
              <a:spcAft>
                <a:spcPct val="0"/>
              </a:spcAft>
            </a:pPr>
            <a:r>
              <a:rPr lang="fr-BE" altLang="en-US" sz="1800">
                <a:solidFill>
                  <a:srgbClr val="000000"/>
                </a:solidFill>
              </a:rPr>
              <a:t>	-l’élimination</a:t>
            </a:r>
          </a:p>
          <a:p>
            <a:pPr fontAlgn="base">
              <a:spcAft>
                <a:spcPct val="0"/>
              </a:spcAft>
            </a:pPr>
            <a:endParaRPr lang="en-US" altLang="en-US" sz="1800">
              <a:solidFill>
                <a:srgbClr val="000000"/>
              </a:solidFill>
            </a:endParaRPr>
          </a:p>
        </p:txBody>
      </p:sp>
      <p:sp>
        <p:nvSpPr>
          <p:cNvPr id="6" name="Right Brace 5">
            <a:extLst>
              <a:ext uri="{FF2B5EF4-FFF2-40B4-BE49-F238E27FC236}">
                <a16:creationId xmlns:a16="http://schemas.microsoft.com/office/drawing/2014/main" id="{33353602-E1CC-47A2-9141-58D775B07ED7}"/>
              </a:ext>
            </a:extLst>
          </p:cNvPr>
          <p:cNvSpPr/>
          <p:nvPr/>
        </p:nvSpPr>
        <p:spPr bwMode="auto">
          <a:xfrm>
            <a:off x="4710113" y="3844925"/>
            <a:ext cx="285750" cy="1885950"/>
          </a:xfrm>
          <a:prstGeom prst="rightBrac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pPr eaLnBrk="0" fontAlgn="base" hangingPunct="0">
              <a:spcBef>
                <a:spcPct val="0"/>
              </a:spcBef>
              <a:spcAft>
                <a:spcPct val="0"/>
              </a:spcAft>
              <a:defRPr/>
            </a:pPr>
            <a:endParaRPr lang="en-US" b="1">
              <a:solidFill>
                <a:srgbClr val="000000"/>
              </a:solidFill>
              <a:latin typeface="Arial" charset="0"/>
              <a:cs typeface="Arial"/>
            </a:endParaRPr>
          </a:p>
        </p:txBody>
      </p:sp>
      <p:sp>
        <p:nvSpPr>
          <p:cNvPr id="14343" name="TextBox 5">
            <a:extLst>
              <a:ext uri="{FF2B5EF4-FFF2-40B4-BE49-F238E27FC236}">
                <a16:creationId xmlns:a16="http://schemas.microsoft.com/office/drawing/2014/main" id="{D6F67629-6092-4FD8-9126-CC948A842E5A}"/>
              </a:ext>
            </a:extLst>
          </p:cNvPr>
          <p:cNvSpPr txBox="1">
            <a:spLocks noChangeArrowheads="1"/>
          </p:cNvSpPr>
          <p:nvPr/>
        </p:nvSpPr>
        <p:spPr bwMode="auto">
          <a:xfrm>
            <a:off x="5053013" y="4560888"/>
            <a:ext cx="1619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000">
                <a:solidFill>
                  <a:schemeClr val="tx1"/>
                </a:solidFill>
                <a:latin typeface="Trebuchet MS" panose="020B0603020202020204" pitchFamily="34" charset="0"/>
                <a:cs typeface="Arial" panose="020B0604020202020204" pitchFamily="34" charset="0"/>
              </a:defRPr>
            </a:lvl1pPr>
            <a:lvl2pPr marL="742950" indent="-285750">
              <a:spcBef>
                <a:spcPct val="20000"/>
              </a:spcBef>
              <a:defRPr sz="1600" b="1">
                <a:solidFill>
                  <a:schemeClr val="tx1"/>
                </a:solidFill>
                <a:latin typeface="Trebuchet MS" panose="020B0603020202020204" pitchFamily="34" charset="0"/>
                <a:cs typeface="Arial" panose="020B0604020202020204" pitchFamily="34" charset="0"/>
              </a:defRPr>
            </a:lvl2pPr>
            <a:lvl3pPr marL="1143000" indent="-228600">
              <a:spcBef>
                <a:spcPct val="20000"/>
              </a:spcBef>
              <a:defRPr sz="1600">
                <a:solidFill>
                  <a:schemeClr val="tx1"/>
                </a:solidFill>
                <a:latin typeface="Trebuchet MS" panose="020B0603020202020204" pitchFamily="34" charset="0"/>
                <a:cs typeface="Arial" panose="020B0604020202020204" pitchFamily="34" charset="0"/>
              </a:defRPr>
            </a:lvl3pPr>
            <a:lvl4pPr marL="1600200" indent="-228600">
              <a:spcBef>
                <a:spcPct val="20000"/>
              </a:spcBef>
              <a:buChar char="•"/>
              <a:defRPr sz="1600" b="1">
                <a:solidFill>
                  <a:schemeClr val="tx1"/>
                </a:solidFill>
                <a:latin typeface="Trebuchet MS" panose="020B0603020202020204" pitchFamily="34" charset="0"/>
                <a:cs typeface="Arial" panose="020B0604020202020204" pitchFamily="34" charset="0"/>
              </a:defRPr>
            </a:lvl4pPr>
            <a:lvl5pPr marL="2057400" indent="-228600">
              <a:spcBef>
                <a:spcPct val="20000"/>
              </a:spcBef>
              <a:defRPr sz="1600" i="1">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20000"/>
              </a:spcBef>
              <a:spcAft>
                <a:spcPct val="0"/>
              </a:spcAft>
              <a:defRPr sz="1600" i="1">
                <a:solidFill>
                  <a:schemeClr val="tx1"/>
                </a:solidFill>
                <a:latin typeface="Trebuchet MS" panose="020B0603020202020204" pitchFamily="34" charset="0"/>
                <a:cs typeface="Arial" panose="020B0604020202020204" pitchFamily="34" charset="0"/>
              </a:defRPr>
            </a:lvl9pPr>
          </a:lstStyle>
          <a:p>
            <a:pPr fontAlgn="base">
              <a:spcBef>
                <a:spcPct val="0"/>
              </a:spcBef>
              <a:spcAft>
                <a:spcPct val="0"/>
              </a:spcAft>
            </a:pPr>
            <a:r>
              <a:rPr lang="fr-BE" altLang="en-US" sz="1800" b="1">
                <a:solidFill>
                  <a:srgbClr val="000000"/>
                </a:solidFill>
                <a:latin typeface="Arial" panose="020B0604020202020204" pitchFamily="34" charset="0"/>
              </a:rPr>
              <a:t>d’hormones naturelles</a:t>
            </a:r>
            <a:endParaRPr lang="en-US" altLang="en-US" sz="1800" b="1">
              <a:solidFill>
                <a:srgbClr val="000000"/>
              </a:solidFill>
              <a:latin typeface="Arial" panose="020B0604020202020204" pitchFamily="34" charset="0"/>
            </a:endParaRPr>
          </a:p>
        </p:txBody>
      </p:sp>
      <p:pic>
        <p:nvPicPr>
          <p:cNvPr id="14344" name="Picture 7">
            <a:extLst>
              <a:ext uri="{FF2B5EF4-FFF2-40B4-BE49-F238E27FC236}">
                <a16:creationId xmlns:a16="http://schemas.microsoft.com/office/drawing/2014/main" id="{A9E45246-CC15-4DFC-916A-87FFDE895E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3326" y="3363914"/>
            <a:ext cx="2943225"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8">
            <a:extLst>
              <a:ext uri="{FF2B5EF4-FFF2-40B4-BE49-F238E27FC236}">
                <a16:creationId xmlns:a16="http://schemas.microsoft.com/office/drawing/2014/main" id="{0CE5AED3-6809-40F6-A9A7-29912F64CA01}"/>
              </a:ext>
            </a:extLst>
          </p:cNvPr>
          <p:cNvSpPr txBox="1">
            <a:spLocks noChangeArrowheads="1"/>
          </p:cNvSpPr>
          <p:nvPr/>
        </p:nvSpPr>
        <p:spPr bwMode="auto">
          <a:xfrm>
            <a:off x="6616701" y="6453189"/>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400" b="0">
                <a:solidFill>
                  <a:srgbClr val="000000"/>
                </a:solidFill>
              </a:rPr>
              <a:t>www.cite-sciences.fr</a:t>
            </a:r>
          </a:p>
        </p:txBody>
      </p:sp>
      <p:sp>
        <p:nvSpPr>
          <p:cNvPr id="2" name="Espace réservé du pied de page 1">
            <a:extLst>
              <a:ext uri="{FF2B5EF4-FFF2-40B4-BE49-F238E27FC236}">
                <a16:creationId xmlns:a16="http://schemas.microsoft.com/office/drawing/2014/main" id="{952B9F4B-1705-43C6-B41C-7DB0CB0861DA}"/>
              </a:ext>
            </a:extLst>
          </p:cNvPr>
          <p:cNvSpPr>
            <a:spLocks noGrp="1"/>
          </p:cNvSpPr>
          <p:nvPr>
            <p:ph type="ftr" sz="quarter" idx="11"/>
          </p:nvPr>
        </p:nvSpPr>
        <p:spPr/>
        <p:txBody>
          <a:bodyPr/>
          <a:lstStyle/>
          <a:p>
            <a:pPr>
              <a:defRPr/>
            </a:pPr>
            <a:endParaRPr lang="nl-NL" dirty="0"/>
          </a:p>
        </p:txBody>
      </p:sp>
    </p:spTree>
    <p:extLst>
      <p:ext uri="{BB962C8B-B14F-4D97-AF65-F5344CB8AC3E}">
        <p14:creationId xmlns:p14="http://schemas.microsoft.com/office/powerpoint/2010/main" val="143118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er 28"/>
          <p:cNvGrpSpPr/>
          <p:nvPr/>
        </p:nvGrpSpPr>
        <p:grpSpPr>
          <a:xfrm>
            <a:off x="2231796" y="0"/>
            <a:ext cx="7728484" cy="6858000"/>
            <a:chOff x="698500" y="0"/>
            <a:chExt cx="7728484" cy="6858000"/>
          </a:xfrm>
        </p:grpSpPr>
        <p:grpSp>
          <p:nvGrpSpPr>
            <p:cNvPr id="26" name="Grouper 25"/>
            <p:cNvGrpSpPr/>
            <p:nvPr/>
          </p:nvGrpSpPr>
          <p:grpSpPr>
            <a:xfrm>
              <a:off x="698500" y="0"/>
              <a:ext cx="7728484" cy="6858000"/>
              <a:chOff x="698500" y="0"/>
              <a:chExt cx="7728484" cy="6858000"/>
            </a:xfrm>
          </p:grpSpPr>
          <p:pic>
            <p:nvPicPr>
              <p:cNvPr id="4" name="Image 3"/>
              <p:cNvPicPr>
                <a:picLocks noChangeAspect="1"/>
              </p:cNvPicPr>
              <p:nvPr/>
            </p:nvPicPr>
            <p:blipFill>
              <a:blip r:embed="rId2">
                <a:extLst>
                  <a:ext uri="{BEBA8EAE-BF5A-486C-A8C5-ECC9F3942E4B}">
                    <a14:imgProps xmlns:a14="http://schemas.microsoft.com/office/drawing/2010/main">
                      <a14:imgLayer r:embed="rId3">
                        <a14:imgEffect>
                          <a14:backgroundRemoval t="3431" b="89880" l="9741" r="89802">
                            <a14:foregroundMark x1="46271" y1="6518" x2="46271" y2="6518"/>
                            <a14:foregroundMark x1="47945" y1="3431" x2="47945" y2="3431"/>
                            <a14:foregroundMark x1="56621" y1="88165" x2="56621" y2="88165"/>
                            <a14:foregroundMark x1="59209" y1="88508" x2="59209" y2="88508"/>
                            <a14:foregroundMark x1="59209" y1="88508" x2="59209" y2="88508"/>
                            <a14:foregroundMark x1="53577" y1="87822" x2="53577" y2="87822"/>
                            <a14:backgroundMark x1="85845" y1="84563" x2="85845" y2="84563"/>
                            <a14:backgroundMark x1="77626" y1="76672" x2="77626" y2="76672"/>
                            <a14:backgroundMark x1="73516" y1="64666" x2="73516" y2="64666"/>
                            <a14:backgroundMark x1="71994" y1="54717" x2="71994" y2="54717"/>
                            <a14:backgroundMark x1="72907" y1="60206" x2="72907" y2="60206"/>
                            <a14:backgroundMark x1="75038" y1="58834" x2="75038" y2="58834"/>
                            <a14:backgroundMark x1="31507" y1="50600" x2="31507" y2="50600"/>
                            <a14:backgroundMark x1="68798" y1="52144" x2="68798" y2="52144"/>
                            <a14:backgroundMark x1="20700" y1="86106" x2="20700" y2="86106"/>
                            <a14:backgroundMark x1="20548" y1="80617" x2="20548" y2="80617"/>
                            <a14:backgroundMark x1="23440" y1="74443" x2="23440" y2="74443"/>
                            <a14:backgroundMark x1="27549" y1="67753" x2="27549" y2="67753"/>
                            <a14:backgroundMark x1="29376" y1="58662" x2="29376" y2="58662"/>
                            <a14:backgroundMark x1="80670" y1="83190" x2="80670" y2="83190"/>
                            <a14:backgroundMark x1="68798" y1="56604" x2="68798" y2="56604"/>
                            <a14:backgroundMark x1="71385" y1="51630" x2="71385" y2="51630"/>
                            <a14:backgroundMark x1="60426" y1="86449" x2="60426" y2="86449"/>
                            <a14:backgroundMark x1="83562" y1="82847" x2="83562" y2="82847"/>
                            <a14:backgroundMark x1="75495" y1="69640" x2="75495" y2="69640"/>
                            <a14:backgroundMark x1="71537" y1="67067" x2="71537" y2="67067"/>
                            <a14:backgroundMark x1="69711" y1="60549" x2="69711" y2="60549"/>
                            <a14:backgroundMark x1="66819" y1="53345" x2="66819" y2="53345"/>
                            <a14:backgroundMark x1="66819" y1="50943" x2="66819" y2="50943"/>
                          </a14:backgroundRemoval>
                        </a14:imgEffect>
                      </a14:imgLayer>
                    </a14:imgProps>
                  </a:ext>
                </a:extLst>
              </a:blip>
              <a:stretch>
                <a:fillRect/>
              </a:stretch>
            </p:blipFill>
            <p:spPr>
              <a:xfrm>
                <a:off x="698500" y="0"/>
                <a:ext cx="7728484" cy="6858000"/>
              </a:xfrm>
              <a:prstGeom prst="rect">
                <a:avLst/>
              </a:prstGeom>
            </p:spPr>
          </p:pic>
          <p:sp>
            <p:nvSpPr>
              <p:cNvPr id="16" name="Rectangle 15"/>
              <p:cNvSpPr/>
              <p:nvPr/>
            </p:nvSpPr>
            <p:spPr>
              <a:xfrm rot="21358751">
                <a:off x="5070088" y="404664"/>
                <a:ext cx="914400"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17" name="Rectangle 16"/>
              <p:cNvSpPr/>
              <p:nvPr/>
            </p:nvSpPr>
            <p:spPr>
              <a:xfrm rot="18512521">
                <a:off x="5788141" y="1547172"/>
                <a:ext cx="914400" cy="4201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18" name="Rectangle 17"/>
              <p:cNvSpPr/>
              <p:nvPr/>
            </p:nvSpPr>
            <p:spPr>
              <a:xfrm rot="21358751">
                <a:off x="6237157" y="2956648"/>
                <a:ext cx="914400" cy="2880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19" name="Rectangle 18"/>
              <p:cNvSpPr/>
              <p:nvPr/>
            </p:nvSpPr>
            <p:spPr>
              <a:xfrm rot="20835630">
                <a:off x="5607259" y="4667708"/>
                <a:ext cx="1492745" cy="4875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0" name="Rectangle 19"/>
              <p:cNvSpPr/>
              <p:nvPr/>
            </p:nvSpPr>
            <p:spPr>
              <a:xfrm rot="21065528">
                <a:off x="5717855" y="5244866"/>
                <a:ext cx="1965452" cy="45670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2" name="Rectangle 21"/>
              <p:cNvSpPr/>
              <p:nvPr/>
            </p:nvSpPr>
            <p:spPr>
              <a:xfrm rot="677927">
                <a:off x="1721767" y="5213072"/>
                <a:ext cx="1604510" cy="4658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3" name="Rectangle 22"/>
              <p:cNvSpPr/>
              <p:nvPr/>
            </p:nvSpPr>
            <p:spPr>
              <a:xfrm rot="1241386">
                <a:off x="1859164" y="4554256"/>
                <a:ext cx="1604510" cy="69102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4" name="Rectangle 23"/>
              <p:cNvSpPr/>
              <p:nvPr/>
            </p:nvSpPr>
            <p:spPr>
              <a:xfrm rot="804311">
                <a:off x="1525365" y="2197791"/>
                <a:ext cx="1604510" cy="3343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5" name="Rectangle 24"/>
              <p:cNvSpPr/>
              <p:nvPr/>
            </p:nvSpPr>
            <p:spPr>
              <a:xfrm>
                <a:off x="2391426" y="1628800"/>
                <a:ext cx="1604510" cy="3343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grpSp>
        <p:sp>
          <p:nvSpPr>
            <p:cNvPr id="27" name="Rectangle 26"/>
            <p:cNvSpPr/>
            <p:nvPr/>
          </p:nvSpPr>
          <p:spPr>
            <a:xfrm>
              <a:off x="2406914" y="332656"/>
              <a:ext cx="1604510" cy="3343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sp>
          <p:nvSpPr>
            <p:cNvPr id="28" name="Rectangle 27"/>
            <p:cNvSpPr/>
            <p:nvPr/>
          </p:nvSpPr>
          <p:spPr>
            <a:xfrm rot="21330968">
              <a:off x="5771683" y="5794243"/>
              <a:ext cx="1884953" cy="3733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latin typeface="Calibri"/>
              </a:endParaRPr>
            </a:p>
          </p:txBody>
        </p:sp>
      </p:grpSp>
      <p:grpSp>
        <p:nvGrpSpPr>
          <p:cNvPr id="5" name="Grouper 4"/>
          <p:cNvGrpSpPr/>
          <p:nvPr/>
        </p:nvGrpSpPr>
        <p:grpSpPr>
          <a:xfrm>
            <a:off x="6096001" y="4436662"/>
            <a:ext cx="4252527" cy="2236672"/>
            <a:chOff x="4572000" y="4436662"/>
            <a:chExt cx="4252527" cy="2236672"/>
          </a:xfrm>
        </p:grpSpPr>
        <p:cxnSp>
          <p:nvCxnSpPr>
            <p:cNvPr id="30" name="Connecteur droit 29"/>
            <p:cNvCxnSpPr>
              <a:endCxn id="31" idx="1"/>
            </p:cNvCxnSpPr>
            <p:nvPr/>
          </p:nvCxnSpPr>
          <p:spPr>
            <a:xfrm flipV="1">
              <a:off x="4644008" y="5313826"/>
              <a:ext cx="1610585" cy="66643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1" name="ZoneTexte 30"/>
            <p:cNvSpPr txBox="1"/>
            <p:nvPr/>
          </p:nvSpPr>
          <p:spPr>
            <a:xfrm>
              <a:off x="6254593" y="4436662"/>
              <a:ext cx="2569934" cy="1754327"/>
            </a:xfrm>
            <a:prstGeom prst="rect">
              <a:avLst/>
            </a:prstGeom>
            <a:solidFill>
              <a:schemeClr val="accent1">
                <a:lumMod val="75000"/>
              </a:schemeClr>
            </a:solidFill>
            <a:ln>
              <a:solidFill>
                <a:srgbClr val="0000FF"/>
              </a:solidFill>
            </a:ln>
          </p:spPr>
          <p:txBody>
            <a:bodyPr wrap="none" rtlCol="0">
              <a:spAutoFit/>
            </a:bodyPr>
            <a:lstStyle/>
            <a:p>
              <a:pPr algn="ctr" defTabSz="457200"/>
              <a:r>
                <a:rPr lang="en-GB" dirty="0">
                  <a:solidFill>
                    <a:srgbClr val="FFFFFF"/>
                  </a:solidFill>
                  <a:latin typeface="Calibri"/>
                </a:rPr>
                <a:t>Malformations </a:t>
              </a:r>
              <a:r>
                <a:rPr lang="en-GB" dirty="0" err="1">
                  <a:solidFill>
                    <a:srgbClr val="FFFFFF"/>
                  </a:solidFill>
                  <a:latin typeface="Calibri"/>
                </a:rPr>
                <a:t>génitales</a:t>
              </a:r>
              <a:endParaRPr lang="en-GB" dirty="0">
                <a:solidFill>
                  <a:srgbClr val="FFFFFF"/>
                </a:solidFill>
                <a:latin typeface="Calibri"/>
              </a:endParaRPr>
            </a:p>
            <a:p>
              <a:pPr algn="ctr" defTabSz="457200"/>
              <a:r>
                <a:rPr lang="en-GB" dirty="0" err="1">
                  <a:solidFill>
                    <a:srgbClr val="FFFFFF"/>
                  </a:solidFill>
                  <a:latin typeface="Calibri"/>
                </a:rPr>
                <a:t>Testicules</a:t>
              </a:r>
              <a:r>
                <a:rPr lang="en-GB" dirty="0">
                  <a:solidFill>
                    <a:srgbClr val="FFFFFF"/>
                  </a:solidFill>
                  <a:latin typeface="Calibri"/>
                </a:rPr>
                <a:t> non </a:t>
              </a:r>
              <a:r>
                <a:rPr lang="en-GB" dirty="0" err="1">
                  <a:solidFill>
                    <a:srgbClr val="FFFFFF"/>
                  </a:solidFill>
                  <a:latin typeface="Calibri"/>
                </a:rPr>
                <a:t>descendus</a:t>
              </a:r>
              <a:endParaRPr lang="en-GB" dirty="0">
                <a:solidFill>
                  <a:srgbClr val="FFFFFF"/>
                </a:solidFill>
                <a:latin typeface="Calibri"/>
              </a:endParaRPr>
            </a:p>
            <a:p>
              <a:pPr algn="ctr" defTabSz="457200"/>
              <a:r>
                <a:rPr lang="en-GB" dirty="0">
                  <a:solidFill>
                    <a:srgbClr val="FFFFFF"/>
                  </a:solidFill>
                  <a:latin typeface="Calibri"/>
                </a:rPr>
                <a:t>Troubles de la </a:t>
              </a:r>
              <a:r>
                <a:rPr lang="en-GB" dirty="0" err="1">
                  <a:solidFill>
                    <a:srgbClr val="FFFFFF"/>
                  </a:solidFill>
                  <a:latin typeface="Calibri"/>
                </a:rPr>
                <a:t>puberté</a:t>
              </a:r>
              <a:endParaRPr lang="en-GB" dirty="0">
                <a:solidFill>
                  <a:srgbClr val="FFFFFF"/>
                </a:solidFill>
                <a:latin typeface="Calibri"/>
              </a:endParaRPr>
            </a:p>
            <a:p>
              <a:pPr algn="ctr" defTabSz="457200"/>
              <a:r>
                <a:rPr lang="en-GB" dirty="0" err="1">
                  <a:solidFill>
                    <a:srgbClr val="FFFFFF"/>
                  </a:solidFill>
                  <a:latin typeface="Calibri"/>
                </a:rPr>
                <a:t>Infertilité</a:t>
              </a:r>
              <a:r>
                <a:rPr lang="en-GB" dirty="0">
                  <a:solidFill>
                    <a:srgbClr val="FFFFFF"/>
                  </a:solidFill>
                  <a:latin typeface="Calibri"/>
                </a:rPr>
                <a:t> masculine</a:t>
              </a:r>
            </a:p>
            <a:p>
              <a:pPr algn="ctr" defTabSz="457200"/>
              <a:r>
                <a:rPr lang="en-GB" dirty="0">
                  <a:solidFill>
                    <a:srgbClr val="FFFFFF"/>
                  </a:solidFill>
                  <a:latin typeface="Calibri"/>
                </a:rPr>
                <a:t> </a:t>
              </a:r>
              <a:r>
                <a:rPr lang="en-GB" dirty="0" err="1">
                  <a:solidFill>
                    <a:srgbClr val="FFFFFF"/>
                  </a:solidFill>
                  <a:latin typeface="Calibri"/>
                </a:rPr>
                <a:t>Testostérone</a:t>
              </a:r>
              <a:r>
                <a:rPr lang="en-GB" dirty="0">
                  <a:solidFill>
                    <a:srgbClr val="FFFFFF"/>
                  </a:solidFill>
                  <a:latin typeface="Calibri"/>
                </a:rPr>
                <a:t> </a:t>
              </a:r>
              <a:r>
                <a:rPr lang="en-GB" dirty="0" err="1">
                  <a:solidFill>
                    <a:srgbClr val="FFFFFF"/>
                  </a:solidFill>
                  <a:latin typeface="Calibri"/>
                </a:rPr>
                <a:t>basse</a:t>
              </a:r>
              <a:endParaRPr lang="en-GB" dirty="0">
                <a:solidFill>
                  <a:srgbClr val="FFFFFF"/>
                </a:solidFill>
                <a:latin typeface="Calibri"/>
              </a:endParaRPr>
            </a:p>
            <a:p>
              <a:pPr algn="ctr" defTabSz="457200"/>
              <a:r>
                <a:rPr lang="en-GB" dirty="0">
                  <a:solidFill>
                    <a:srgbClr val="FFFFFF"/>
                  </a:solidFill>
                  <a:latin typeface="Calibri"/>
                </a:rPr>
                <a:t>Cancer </a:t>
              </a:r>
              <a:r>
                <a:rPr lang="en-GB" dirty="0" err="1">
                  <a:solidFill>
                    <a:srgbClr val="FFFFFF"/>
                  </a:solidFill>
                  <a:latin typeface="Calibri"/>
                </a:rPr>
                <a:t>testiculaire</a:t>
              </a:r>
              <a:endParaRPr lang="en-GB" dirty="0">
                <a:solidFill>
                  <a:srgbClr val="FFFFFF"/>
                </a:solidFill>
                <a:latin typeface="Calibri"/>
              </a:endParaRPr>
            </a:p>
          </p:txBody>
        </p:sp>
        <p:cxnSp>
          <p:nvCxnSpPr>
            <p:cNvPr id="36" name="Connecteur droit 35"/>
            <p:cNvCxnSpPr/>
            <p:nvPr/>
          </p:nvCxnSpPr>
          <p:spPr>
            <a:xfrm>
              <a:off x="4572000" y="5501742"/>
              <a:ext cx="1682593" cy="986926"/>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8" name="ZoneTexte 37"/>
            <p:cNvSpPr txBox="1"/>
            <p:nvPr/>
          </p:nvSpPr>
          <p:spPr>
            <a:xfrm>
              <a:off x="6254593" y="6304002"/>
              <a:ext cx="2449354" cy="369332"/>
            </a:xfrm>
            <a:prstGeom prst="rect">
              <a:avLst/>
            </a:prstGeom>
            <a:solidFill>
              <a:srgbClr val="376092"/>
            </a:solidFill>
            <a:ln>
              <a:solidFill>
                <a:srgbClr val="0000FF"/>
              </a:solidFill>
            </a:ln>
          </p:spPr>
          <p:txBody>
            <a:bodyPr wrap="square" rtlCol="0">
              <a:spAutoFit/>
            </a:bodyPr>
            <a:lstStyle/>
            <a:p>
              <a:pPr algn="ctr" defTabSz="457200"/>
              <a:r>
                <a:rPr lang="en-GB" dirty="0">
                  <a:solidFill>
                    <a:srgbClr val="FFFFFF"/>
                  </a:solidFill>
                  <a:latin typeface="Calibri"/>
                </a:rPr>
                <a:t>Cancer de la prostate</a:t>
              </a:r>
            </a:p>
          </p:txBody>
        </p:sp>
      </p:grpSp>
      <p:grpSp>
        <p:nvGrpSpPr>
          <p:cNvPr id="7" name="Grouper 6"/>
          <p:cNvGrpSpPr/>
          <p:nvPr/>
        </p:nvGrpSpPr>
        <p:grpSpPr>
          <a:xfrm>
            <a:off x="1837525" y="204130"/>
            <a:ext cx="8511003" cy="930662"/>
            <a:chOff x="313524" y="204130"/>
            <a:chExt cx="8511003" cy="930662"/>
          </a:xfrm>
        </p:grpSpPr>
        <p:cxnSp>
          <p:nvCxnSpPr>
            <p:cNvPr id="34" name="Connecteur droit 33"/>
            <p:cNvCxnSpPr/>
            <p:nvPr/>
          </p:nvCxnSpPr>
          <p:spPr>
            <a:xfrm>
              <a:off x="4499992" y="564170"/>
              <a:ext cx="108012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5645126" y="204130"/>
              <a:ext cx="3179401" cy="923330"/>
            </a:xfrm>
            <a:prstGeom prst="rect">
              <a:avLst/>
            </a:prstGeom>
            <a:solidFill>
              <a:schemeClr val="accent6">
                <a:lumMod val="75000"/>
              </a:schemeClr>
            </a:solidFill>
            <a:ln>
              <a:solidFill>
                <a:srgbClr val="0000FF"/>
              </a:solidFill>
            </a:ln>
          </p:spPr>
          <p:txBody>
            <a:bodyPr wrap="none" rtlCol="0">
              <a:spAutoFit/>
            </a:bodyPr>
            <a:lstStyle/>
            <a:p>
              <a:pPr algn="ctr" defTabSz="457200"/>
              <a:r>
                <a:rPr lang="en-GB" dirty="0" err="1">
                  <a:solidFill>
                    <a:srgbClr val="FFFFFF"/>
                  </a:solidFill>
                  <a:latin typeface="Calibri"/>
                </a:rPr>
                <a:t>Perte</a:t>
              </a:r>
              <a:r>
                <a:rPr lang="en-GB" dirty="0">
                  <a:solidFill>
                    <a:srgbClr val="FFFFFF"/>
                  </a:solidFill>
                  <a:latin typeface="Calibri"/>
                </a:rPr>
                <a:t> de Quotient </a:t>
              </a:r>
              <a:r>
                <a:rPr lang="en-GB" dirty="0" err="1">
                  <a:solidFill>
                    <a:srgbClr val="FFFFFF"/>
                  </a:solidFill>
                  <a:latin typeface="Calibri"/>
                </a:rPr>
                <a:t>Intellectuel</a:t>
              </a:r>
              <a:endParaRPr lang="en-GB" dirty="0">
                <a:solidFill>
                  <a:srgbClr val="FFFFFF"/>
                </a:solidFill>
                <a:latin typeface="Calibri"/>
              </a:endParaRPr>
            </a:p>
            <a:p>
              <a:pPr algn="ctr" defTabSz="457200"/>
              <a:r>
                <a:rPr lang="en-GB" dirty="0" err="1">
                  <a:solidFill>
                    <a:srgbClr val="FFFFFF"/>
                  </a:solidFill>
                  <a:latin typeface="Calibri"/>
                </a:rPr>
                <a:t>Hyperactivité</a:t>
              </a:r>
              <a:r>
                <a:rPr lang="en-GB" dirty="0">
                  <a:solidFill>
                    <a:srgbClr val="FFFFFF"/>
                  </a:solidFill>
                  <a:latin typeface="Calibri"/>
                </a:rPr>
                <a:t> </a:t>
              </a:r>
              <a:r>
                <a:rPr lang="mr-IN" dirty="0">
                  <a:solidFill>
                    <a:srgbClr val="FFFFFF"/>
                  </a:solidFill>
                  <a:latin typeface="Mangal"/>
                  <a:cs typeface="Mangal" panose="02040503050203030202" pitchFamily="18" charset="0"/>
                </a:rPr>
                <a:t>–</a:t>
              </a:r>
              <a:r>
                <a:rPr lang="en-GB" dirty="0">
                  <a:solidFill>
                    <a:srgbClr val="FFFFFF"/>
                  </a:solidFill>
                  <a:latin typeface="Calibri"/>
                </a:rPr>
                <a:t> </a:t>
              </a:r>
              <a:r>
                <a:rPr lang="en-GB" dirty="0" err="1">
                  <a:solidFill>
                    <a:srgbClr val="FFFFFF"/>
                  </a:solidFill>
                  <a:latin typeface="Calibri"/>
                </a:rPr>
                <a:t>Déficit</a:t>
              </a:r>
              <a:r>
                <a:rPr lang="en-GB" dirty="0">
                  <a:solidFill>
                    <a:srgbClr val="FFFFFF"/>
                  </a:solidFill>
                  <a:latin typeface="Calibri"/>
                </a:rPr>
                <a:t> attention </a:t>
              </a:r>
            </a:p>
            <a:p>
              <a:pPr algn="ctr" defTabSz="457200"/>
              <a:r>
                <a:rPr lang="en-GB" dirty="0" err="1">
                  <a:solidFill>
                    <a:srgbClr val="FFFFFF"/>
                  </a:solidFill>
                  <a:latin typeface="Calibri"/>
                </a:rPr>
                <a:t>Autisme</a:t>
              </a:r>
              <a:endParaRPr lang="en-GB" dirty="0">
                <a:solidFill>
                  <a:srgbClr val="FFFFFF"/>
                </a:solidFill>
                <a:latin typeface="Calibri"/>
              </a:endParaRPr>
            </a:p>
          </p:txBody>
        </p:sp>
        <p:sp>
          <p:nvSpPr>
            <p:cNvPr id="40" name="ZoneTexte 39"/>
            <p:cNvSpPr txBox="1"/>
            <p:nvPr/>
          </p:nvSpPr>
          <p:spPr>
            <a:xfrm>
              <a:off x="313524" y="211462"/>
              <a:ext cx="3185424" cy="923330"/>
            </a:xfrm>
            <a:prstGeom prst="rect">
              <a:avLst/>
            </a:prstGeom>
            <a:solidFill>
              <a:srgbClr val="E46C0A"/>
            </a:solidFill>
            <a:ln>
              <a:solidFill>
                <a:srgbClr val="A000A0"/>
              </a:solidFill>
            </a:ln>
          </p:spPr>
          <p:txBody>
            <a:bodyPr wrap="none" rtlCol="0">
              <a:spAutoFit/>
            </a:bodyPr>
            <a:lstStyle/>
            <a:p>
              <a:pPr algn="ctr" defTabSz="457200"/>
              <a:r>
                <a:rPr lang="en-GB" dirty="0" err="1">
                  <a:solidFill>
                    <a:srgbClr val="FFFFFF"/>
                  </a:solidFill>
                  <a:latin typeface="Calibri"/>
                </a:rPr>
                <a:t>Perte</a:t>
              </a:r>
              <a:r>
                <a:rPr lang="en-GB" dirty="0">
                  <a:solidFill>
                    <a:srgbClr val="FFFFFF"/>
                  </a:solidFill>
                  <a:latin typeface="Calibri"/>
                </a:rPr>
                <a:t> de Quotient </a:t>
              </a:r>
              <a:r>
                <a:rPr lang="en-GB" dirty="0" err="1">
                  <a:solidFill>
                    <a:srgbClr val="FFFFFF"/>
                  </a:solidFill>
                  <a:latin typeface="Calibri"/>
                </a:rPr>
                <a:t>Intellectuel</a:t>
              </a:r>
              <a:endParaRPr lang="en-GB" dirty="0">
                <a:solidFill>
                  <a:srgbClr val="FFFFFF"/>
                </a:solidFill>
                <a:latin typeface="Calibri"/>
              </a:endParaRPr>
            </a:p>
            <a:p>
              <a:pPr algn="ctr" defTabSz="457200"/>
              <a:r>
                <a:rPr lang="en-GB" dirty="0" err="1">
                  <a:solidFill>
                    <a:srgbClr val="FFFFFF"/>
                  </a:solidFill>
                  <a:latin typeface="Calibri"/>
                </a:rPr>
                <a:t>Hyperactivité</a:t>
              </a:r>
              <a:r>
                <a:rPr lang="en-GB" dirty="0">
                  <a:solidFill>
                    <a:srgbClr val="FFFFFF"/>
                  </a:solidFill>
                  <a:latin typeface="Calibri"/>
                </a:rPr>
                <a:t> </a:t>
              </a:r>
              <a:r>
                <a:rPr lang="mr-IN" dirty="0">
                  <a:solidFill>
                    <a:srgbClr val="FFFFFF"/>
                  </a:solidFill>
                  <a:latin typeface="Mangal"/>
                  <a:cs typeface="Mangal" panose="02040503050203030202" pitchFamily="18" charset="0"/>
                </a:rPr>
                <a:t>–</a:t>
              </a:r>
              <a:r>
                <a:rPr lang="en-GB" dirty="0">
                  <a:solidFill>
                    <a:srgbClr val="FFFFFF"/>
                  </a:solidFill>
                  <a:latin typeface="Calibri"/>
                </a:rPr>
                <a:t> </a:t>
              </a:r>
              <a:r>
                <a:rPr lang="en-GB" dirty="0" err="1">
                  <a:solidFill>
                    <a:srgbClr val="FFFFFF"/>
                  </a:solidFill>
                  <a:latin typeface="Calibri"/>
                </a:rPr>
                <a:t>Déficit</a:t>
              </a:r>
              <a:r>
                <a:rPr lang="en-GB" dirty="0">
                  <a:solidFill>
                    <a:srgbClr val="FFFFFF"/>
                  </a:solidFill>
                  <a:latin typeface="Calibri"/>
                </a:rPr>
                <a:t> attention </a:t>
              </a:r>
            </a:p>
            <a:p>
              <a:pPr algn="ctr" defTabSz="457200"/>
              <a:r>
                <a:rPr lang="en-GB" dirty="0" err="1">
                  <a:solidFill>
                    <a:srgbClr val="FFFFFF"/>
                  </a:solidFill>
                  <a:latin typeface="Calibri"/>
                </a:rPr>
                <a:t>Autisme</a:t>
              </a:r>
              <a:endParaRPr lang="en-GB" dirty="0">
                <a:solidFill>
                  <a:srgbClr val="FFFFFF"/>
                </a:solidFill>
                <a:latin typeface="Calibri"/>
              </a:endParaRPr>
            </a:p>
          </p:txBody>
        </p:sp>
        <p:cxnSp>
          <p:nvCxnSpPr>
            <p:cNvPr id="41" name="Connecteur droit 40"/>
            <p:cNvCxnSpPr/>
            <p:nvPr/>
          </p:nvCxnSpPr>
          <p:spPr>
            <a:xfrm>
              <a:off x="3563888" y="548680"/>
              <a:ext cx="936104" cy="0"/>
            </a:xfrm>
            <a:prstGeom prst="line">
              <a:avLst/>
            </a:prstGeom>
            <a:ln>
              <a:solidFill>
                <a:srgbClr val="A000A0"/>
              </a:solidFill>
            </a:ln>
          </p:spPr>
          <p:style>
            <a:lnRef idx="2">
              <a:schemeClr val="accent1"/>
            </a:lnRef>
            <a:fillRef idx="0">
              <a:schemeClr val="accent1"/>
            </a:fillRef>
            <a:effectRef idx="1">
              <a:schemeClr val="accent1"/>
            </a:effectRef>
            <a:fontRef idx="minor">
              <a:schemeClr val="tx1"/>
            </a:fontRef>
          </p:style>
        </p:cxnSp>
      </p:grpSp>
      <p:grpSp>
        <p:nvGrpSpPr>
          <p:cNvPr id="6" name="Grouper 5"/>
          <p:cNvGrpSpPr/>
          <p:nvPr/>
        </p:nvGrpSpPr>
        <p:grpSpPr>
          <a:xfrm>
            <a:off x="2495600" y="3573016"/>
            <a:ext cx="7201882" cy="936104"/>
            <a:chOff x="971600" y="3573016"/>
            <a:chExt cx="7201882" cy="936104"/>
          </a:xfrm>
        </p:grpSpPr>
        <p:cxnSp>
          <p:nvCxnSpPr>
            <p:cNvPr id="61" name="Connecteur droit 60"/>
            <p:cNvCxnSpPr>
              <a:endCxn id="62" idx="1"/>
            </p:cNvCxnSpPr>
            <p:nvPr/>
          </p:nvCxnSpPr>
          <p:spPr>
            <a:xfrm flipV="1">
              <a:off x="4572000" y="3896182"/>
              <a:ext cx="1152128" cy="61293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62" name="ZoneTexte 61"/>
            <p:cNvSpPr txBox="1"/>
            <p:nvPr/>
          </p:nvSpPr>
          <p:spPr>
            <a:xfrm>
              <a:off x="5724128" y="3573016"/>
              <a:ext cx="2449354" cy="646331"/>
            </a:xfrm>
            <a:prstGeom prst="rect">
              <a:avLst/>
            </a:prstGeom>
            <a:solidFill>
              <a:srgbClr val="77933C"/>
            </a:solidFill>
            <a:ln>
              <a:solidFill>
                <a:srgbClr val="0000FF"/>
              </a:solidFill>
            </a:ln>
          </p:spPr>
          <p:txBody>
            <a:bodyPr wrap="square" rtlCol="0">
              <a:spAutoFit/>
            </a:bodyPr>
            <a:lstStyle/>
            <a:p>
              <a:pPr algn="ctr" defTabSz="457200"/>
              <a:r>
                <a:rPr lang="en-GB" dirty="0" err="1">
                  <a:solidFill>
                    <a:srgbClr val="FFFFFF"/>
                  </a:solidFill>
                  <a:latin typeface="Calibri"/>
                </a:rPr>
                <a:t>Obésité</a:t>
              </a:r>
              <a:endParaRPr lang="en-GB" dirty="0">
                <a:solidFill>
                  <a:srgbClr val="FFFFFF"/>
                </a:solidFill>
                <a:latin typeface="Calibri"/>
              </a:endParaRPr>
            </a:p>
            <a:p>
              <a:pPr algn="ctr" defTabSz="457200"/>
              <a:r>
                <a:rPr lang="en-GB" dirty="0">
                  <a:solidFill>
                    <a:prstClr val="black"/>
                  </a:solidFill>
                  <a:latin typeface="Calibri"/>
                </a:rPr>
                <a:t> </a:t>
              </a:r>
              <a:r>
                <a:rPr lang="en-GB" dirty="0" err="1">
                  <a:solidFill>
                    <a:srgbClr val="FFFFFF"/>
                  </a:solidFill>
                  <a:latin typeface="Calibri"/>
                </a:rPr>
                <a:t>Diabète</a:t>
              </a:r>
              <a:r>
                <a:rPr lang="en-GB" dirty="0">
                  <a:solidFill>
                    <a:srgbClr val="FFFFFF"/>
                  </a:solidFill>
                  <a:latin typeface="Calibri"/>
                </a:rPr>
                <a:t> de type 2</a:t>
              </a:r>
            </a:p>
          </p:txBody>
        </p:sp>
        <p:sp>
          <p:nvSpPr>
            <p:cNvPr id="63" name="ZoneTexte 62"/>
            <p:cNvSpPr txBox="1"/>
            <p:nvPr/>
          </p:nvSpPr>
          <p:spPr>
            <a:xfrm>
              <a:off x="971600" y="3573016"/>
              <a:ext cx="2449354" cy="646331"/>
            </a:xfrm>
            <a:prstGeom prst="rect">
              <a:avLst/>
            </a:prstGeom>
            <a:solidFill>
              <a:srgbClr val="77933C"/>
            </a:solidFill>
            <a:ln>
              <a:solidFill>
                <a:srgbClr val="A000A0"/>
              </a:solidFill>
            </a:ln>
          </p:spPr>
          <p:txBody>
            <a:bodyPr wrap="square" rtlCol="0">
              <a:spAutoFit/>
            </a:bodyPr>
            <a:lstStyle/>
            <a:p>
              <a:pPr algn="ctr" defTabSz="457200"/>
              <a:r>
                <a:rPr lang="en-GB" dirty="0" err="1">
                  <a:solidFill>
                    <a:srgbClr val="FFFFFF"/>
                  </a:solidFill>
                  <a:latin typeface="Calibri"/>
                </a:rPr>
                <a:t>Obésité</a:t>
              </a:r>
              <a:endParaRPr lang="en-GB" dirty="0">
                <a:solidFill>
                  <a:srgbClr val="FFFFFF"/>
                </a:solidFill>
                <a:latin typeface="Calibri"/>
              </a:endParaRPr>
            </a:p>
            <a:p>
              <a:pPr algn="ctr" defTabSz="457200"/>
              <a:r>
                <a:rPr lang="en-GB" dirty="0">
                  <a:solidFill>
                    <a:srgbClr val="FFFFFF"/>
                  </a:solidFill>
                  <a:latin typeface="Calibri"/>
                </a:rPr>
                <a:t> </a:t>
              </a:r>
              <a:r>
                <a:rPr lang="en-GB" dirty="0" err="1">
                  <a:solidFill>
                    <a:srgbClr val="FFFFFF"/>
                  </a:solidFill>
                  <a:latin typeface="Calibri"/>
                </a:rPr>
                <a:t>Diabète</a:t>
              </a:r>
              <a:r>
                <a:rPr lang="en-GB" dirty="0">
                  <a:solidFill>
                    <a:srgbClr val="FFFFFF"/>
                  </a:solidFill>
                  <a:latin typeface="Calibri"/>
                </a:rPr>
                <a:t> de type 2</a:t>
              </a:r>
            </a:p>
          </p:txBody>
        </p:sp>
        <p:cxnSp>
          <p:nvCxnSpPr>
            <p:cNvPr id="64" name="Connecteur droit 63"/>
            <p:cNvCxnSpPr>
              <a:stCxn id="63" idx="3"/>
            </p:cNvCxnSpPr>
            <p:nvPr/>
          </p:nvCxnSpPr>
          <p:spPr>
            <a:xfrm>
              <a:off x="3420954" y="3896182"/>
              <a:ext cx="935022" cy="612938"/>
            </a:xfrm>
            <a:prstGeom prst="line">
              <a:avLst/>
            </a:prstGeom>
            <a:ln>
              <a:solidFill>
                <a:srgbClr val="A000A0"/>
              </a:solidFill>
            </a:ln>
          </p:spPr>
          <p:style>
            <a:lnRef idx="2">
              <a:schemeClr val="accent1"/>
            </a:lnRef>
            <a:fillRef idx="0">
              <a:schemeClr val="accent1"/>
            </a:fillRef>
            <a:effectRef idx="1">
              <a:schemeClr val="accent1"/>
            </a:effectRef>
            <a:fontRef idx="minor">
              <a:schemeClr val="tx1"/>
            </a:fontRef>
          </p:style>
        </p:cxnSp>
      </p:grpSp>
      <p:grpSp>
        <p:nvGrpSpPr>
          <p:cNvPr id="3" name="Grouper 2"/>
          <p:cNvGrpSpPr/>
          <p:nvPr/>
        </p:nvGrpSpPr>
        <p:grpSpPr>
          <a:xfrm>
            <a:off x="1691476" y="2699628"/>
            <a:ext cx="4265366" cy="3294530"/>
            <a:chOff x="167476" y="2699628"/>
            <a:chExt cx="4265366" cy="3294530"/>
          </a:xfrm>
        </p:grpSpPr>
        <p:cxnSp>
          <p:nvCxnSpPr>
            <p:cNvPr id="43" name="Connecteur droit 42"/>
            <p:cNvCxnSpPr/>
            <p:nvPr/>
          </p:nvCxnSpPr>
          <p:spPr>
            <a:xfrm>
              <a:off x="1907704" y="5157192"/>
              <a:ext cx="2525138" cy="9292"/>
            </a:xfrm>
            <a:prstGeom prst="line">
              <a:avLst/>
            </a:prstGeom>
            <a:ln>
              <a:solidFill>
                <a:srgbClr val="A000A0"/>
              </a:solidFill>
            </a:ln>
          </p:spPr>
          <p:style>
            <a:lnRef idx="2">
              <a:schemeClr val="accent1"/>
            </a:lnRef>
            <a:fillRef idx="0">
              <a:schemeClr val="accent1"/>
            </a:fillRef>
            <a:effectRef idx="1">
              <a:schemeClr val="accent1"/>
            </a:effectRef>
            <a:fontRef idx="minor">
              <a:schemeClr val="tx1"/>
            </a:fontRef>
          </p:style>
        </p:cxnSp>
        <p:sp>
          <p:nvSpPr>
            <p:cNvPr id="44" name="ZoneTexte 43"/>
            <p:cNvSpPr txBox="1"/>
            <p:nvPr/>
          </p:nvSpPr>
          <p:spPr>
            <a:xfrm>
              <a:off x="172230" y="4855411"/>
              <a:ext cx="1767356" cy="646331"/>
            </a:xfrm>
            <a:prstGeom prst="rect">
              <a:avLst/>
            </a:prstGeom>
            <a:solidFill>
              <a:srgbClr val="376092"/>
            </a:solidFill>
            <a:ln>
              <a:solidFill>
                <a:srgbClr val="A000A0"/>
              </a:solidFill>
            </a:ln>
          </p:spPr>
          <p:txBody>
            <a:bodyPr wrap="none" rtlCol="0">
              <a:spAutoFit/>
            </a:bodyPr>
            <a:lstStyle/>
            <a:p>
              <a:pPr algn="ctr" defTabSz="457200"/>
              <a:r>
                <a:rPr lang="en-GB" dirty="0" err="1">
                  <a:solidFill>
                    <a:srgbClr val="FFFFFF"/>
                  </a:solidFill>
                  <a:latin typeface="Calibri"/>
                </a:rPr>
                <a:t>Fibromes</a:t>
              </a:r>
              <a:r>
                <a:rPr lang="en-GB" dirty="0">
                  <a:solidFill>
                    <a:srgbClr val="FFFFFF"/>
                  </a:solidFill>
                  <a:latin typeface="Calibri"/>
                </a:rPr>
                <a:t> </a:t>
              </a:r>
              <a:r>
                <a:rPr lang="en-GB" dirty="0" err="1">
                  <a:solidFill>
                    <a:srgbClr val="FFFFFF"/>
                  </a:solidFill>
                  <a:latin typeface="Calibri"/>
                </a:rPr>
                <a:t>utérins</a:t>
              </a:r>
              <a:endParaRPr lang="en-GB" dirty="0">
                <a:solidFill>
                  <a:srgbClr val="FFFFFF"/>
                </a:solidFill>
                <a:latin typeface="Calibri"/>
              </a:endParaRPr>
            </a:p>
            <a:p>
              <a:pPr algn="ctr" defTabSz="457200"/>
              <a:r>
                <a:rPr lang="en-GB" dirty="0" err="1">
                  <a:solidFill>
                    <a:srgbClr val="FFFFFF"/>
                  </a:solidFill>
                  <a:latin typeface="Calibri"/>
                </a:rPr>
                <a:t>Endométriose</a:t>
              </a:r>
              <a:endParaRPr lang="en-GB" dirty="0">
                <a:solidFill>
                  <a:srgbClr val="FFFFFF"/>
                </a:solidFill>
                <a:latin typeface="Calibri"/>
              </a:endParaRPr>
            </a:p>
          </p:txBody>
        </p:sp>
        <p:cxnSp>
          <p:nvCxnSpPr>
            <p:cNvPr id="46" name="Connecteur droit 45"/>
            <p:cNvCxnSpPr/>
            <p:nvPr/>
          </p:nvCxnSpPr>
          <p:spPr>
            <a:xfrm flipV="1">
              <a:off x="1907704" y="5454516"/>
              <a:ext cx="2165098" cy="422756"/>
            </a:xfrm>
            <a:prstGeom prst="line">
              <a:avLst/>
            </a:prstGeom>
            <a:ln>
              <a:solidFill>
                <a:srgbClr val="A000A0"/>
              </a:solidFill>
            </a:ln>
          </p:spPr>
          <p:style>
            <a:lnRef idx="2">
              <a:schemeClr val="accent1"/>
            </a:lnRef>
            <a:fillRef idx="0">
              <a:schemeClr val="accent1"/>
            </a:fillRef>
            <a:effectRef idx="1">
              <a:schemeClr val="accent1"/>
            </a:effectRef>
            <a:fontRef idx="minor">
              <a:schemeClr val="tx1"/>
            </a:fontRef>
          </p:style>
        </p:cxnSp>
        <p:sp>
          <p:nvSpPr>
            <p:cNvPr id="48" name="ZoneTexte 47"/>
            <p:cNvSpPr txBox="1"/>
            <p:nvPr/>
          </p:nvSpPr>
          <p:spPr>
            <a:xfrm>
              <a:off x="167476" y="5624826"/>
              <a:ext cx="2307580" cy="369332"/>
            </a:xfrm>
            <a:prstGeom prst="rect">
              <a:avLst/>
            </a:prstGeom>
            <a:solidFill>
              <a:srgbClr val="376092"/>
            </a:solidFill>
            <a:ln>
              <a:solidFill>
                <a:srgbClr val="A000A0"/>
              </a:solidFill>
            </a:ln>
          </p:spPr>
          <p:txBody>
            <a:bodyPr wrap="none" rtlCol="0">
              <a:spAutoFit/>
            </a:bodyPr>
            <a:lstStyle/>
            <a:p>
              <a:pPr algn="ctr" defTabSz="457200"/>
              <a:r>
                <a:rPr lang="en-GB" dirty="0">
                  <a:solidFill>
                    <a:prstClr val="white"/>
                  </a:solidFill>
                  <a:latin typeface="Calibri"/>
                </a:rPr>
                <a:t>Troubles de la </a:t>
              </a:r>
              <a:r>
                <a:rPr lang="en-GB" dirty="0" err="1">
                  <a:solidFill>
                    <a:prstClr val="white"/>
                  </a:solidFill>
                  <a:latin typeface="Calibri"/>
                </a:rPr>
                <a:t>puberté</a:t>
              </a:r>
              <a:endParaRPr lang="en-GB" dirty="0">
                <a:solidFill>
                  <a:prstClr val="white"/>
                </a:solidFill>
                <a:latin typeface="Calibri"/>
              </a:endParaRPr>
            </a:p>
          </p:txBody>
        </p:sp>
        <p:cxnSp>
          <p:nvCxnSpPr>
            <p:cNvPr id="37" name="Connecteur droit 36"/>
            <p:cNvCxnSpPr/>
            <p:nvPr/>
          </p:nvCxnSpPr>
          <p:spPr>
            <a:xfrm>
              <a:off x="1835696" y="2852936"/>
              <a:ext cx="1985146" cy="497858"/>
            </a:xfrm>
            <a:prstGeom prst="line">
              <a:avLst/>
            </a:prstGeom>
            <a:ln>
              <a:solidFill>
                <a:srgbClr val="A000A0"/>
              </a:solidFill>
            </a:ln>
          </p:spPr>
          <p:style>
            <a:lnRef idx="2">
              <a:schemeClr val="accent1"/>
            </a:lnRef>
            <a:fillRef idx="0">
              <a:schemeClr val="accent1"/>
            </a:fillRef>
            <a:effectRef idx="1">
              <a:schemeClr val="accent1"/>
            </a:effectRef>
            <a:fontRef idx="minor">
              <a:schemeClr val="tx1"/>
            </a:fontRef>
          </p:style>
        </p:cxnSp>
        <p:sp>
          <p:nvSpPr>
            <p:cNvPr id="39" name="ZoneTexte 38"/>
            <p:cNvSpPr txBox="1"/>
            <p:nvPr/>
          </p:nvSpPr>
          <p:spPr>
            <a:xfrm>
              <a:off x="276487" y="2699628"/>
              <a:ext cx="1558840" cy="369332"/>
            </a:xfrm>
            <a:prstGeom prst="rect">
              <a:avLst/>
            </a:prstGeom>
            <a:solidFill>
              <a:srgbClr val="376092"/>
            </a:solidFill>
            <a:ln>
              <a:solidFill>
                <a:srgbClr val="A000A0"/>
              </a:solidFill>
            </a:ln>
          </p:spPr>
          <p:txBody>
            <a:bodyPr wrap="none" rtlCol="0">
              <a:spAutoFit/>
            </a:bodyPr>
            <a:lstStyle/>
            <a:p>
              <a:pPr algn="ctr" defTabSz="457200"/>
              <a:r>
                <a:rPr lang="en-GB" dirty="0">
                  <a:solidFill>
                    <a:srgbClr val="FFFFFF"/>
                  </a:solidFill>
                  <a:latin typeface="Calibri"/>
                </a:rPr>
                <a:t>Cancer du </a:t>
              </a:r>
              <a:r>
                <a:rPr lang="en-GB" dirty="0" err="1">
                  <a:solidFill>
                    <a:srgbClr val="FFFFFF"/>
                  </a:solidFill>
                  <a:latin typeface="Calibri"/>
                </a:rPr>
                <a:t>sein</a:t>
              </a:r>
              <a:endParaRPr lang="en-GB" dirty="0">
                <a:solidFill>
                  <a:srgbClr val="FFFFFF"/>
                </a:solidFill>
                <a:latin typeface="Calibri"/>
              </a:endParaRPr>
            </a:p>
          </p:txBody>
        </p:sp>
      </p:grpSp>
      <p:sp>
        <p:nvSpPr>
          <p:cNvPr id="2" name="Ellipse 1">
            <a:extLst>
              <a:ext uri="{FF2B5EF4-FFF2-40B4-BE49-F238E27FC236}">
                <a16:creationId xmlns:a16="http://schemas.microsoft.com/office/drawing/2014/main" id="{03D2266B-AD04-48B4-96AA-F8CDE2FFDAC9}"/>
              </a:ext>
            </a:extLst>
          </p:cNvPr>
          <p:cNvSpPr/>
          <p:nvPr/>
        </p:nvSpPr>
        <p:spPr>
          <a:xfrm>
            <a:off x="1911701" y="1533200"/>
            <a:ext cx="1447626"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BE" dirty="0"/>
              <a:t>Femmes</a:t>
            </a:r>
          </a:p>
        </p:txBody>
      </p:sp>
      <p:sp>
        <p:nvSpPr>
          <p:cNvPr id="8" name="Ellipse 7">
            <a:extLst>
              <a:ext uri="{FF2B5EF4-FFF2-40B4-BE49-F238E27FC236}">
                <a16:creationId xmlns:a16="http://schemas.microsoft.com/office/drawing/2014/main" id="{21CCDD95-4ECB-49A2-8262-83A1EFD8E842}"/>
              </a:ext>
            </a:extLst>
          </p:cNvPr>
          <p:cNvSpPr/>
          <p:nvPr/>
        </p:nvSpPr>
        <p:spPr>
          <a:xfrm>
            <a:off x="9022357" y="1609660"/>
            <a:ext cx="1480105" cy="914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Hommes</a:t>
            </a:r>
          </a:p>
        </p:txBody>
      </p:sp>
      <p:sp>
        <p:nvSpPr>
          <p:cNvPr id="9" name="Rectangle 8">
            <a:extLst>
              <a:ext uri="{FF2B5EF4-FFF2-40B4-BE49-F238E27FC236}">
                <a16:creationId xmlns:a16="http://schemas.microsoft.com/office/drawing/2014/main" id="{A004854A-DC2C-4195-8512-50888CAA7F03}"/>
              </a:ext>
            </a:extLst>
          </p:cNvPr>
          <p:cNvSpPr/>
          <p:nvPr/>
        </p:nvSpPr>
        <p:spPr>
          <a:xfrm>
            <a:off x="3679421" y="1569002"/>
            <a:ext cx="1725405" cy="49785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Fonction thyroïdienne QI</a:t>
            </a:r>
          </a:p>
        </p:txBody>
      </p:sp>
      <p:sp>
        <p:nvSpPr>
          <p:cNvPr id="10" name="Rectangle 9">
            <a:extLst>
              <a:ext uri="{FF2B5EF4-FFF2-40B4-BE49-F238E27FC236}">
                <a16:creationId xmlns:a16="http://schemas.microsoft.com/office/drawing/2014/main" id="{CC603C43-B355-4F22-91FF-4157F2A4D008}"/>
              </a:ext>
            </a:extLst>
          </p:cNvPr>
          <p:cNvSpPr/>
          <p:nvPr/>
        </p:nvSpPr>
        <p:spPr>
          <a:xfrm>
            <a:off x="7017603" y="1548617"/>
            <a:ext cx="1815071" cy="5714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BE" dirty="0"/>
              <a:t>Fonction thyroïdienne QI</a:t>
            </a:r>
          </a:p>
        </p:txBody>
      </p:sp>
      <p:sp>
        <p:nvSpPr>
          <p:cNvPr id="11" name="Espace réservé du pied de page 10">
            <a:extLst>
              <a:ext uri="{FF2B5EF4-FFF2-40B4-BE49-F238E27FC236}">
                <a16:creationId xmlns:a16="http://schemas.microsoft.com/office/drawing/2014/main" id="{85610099-0779-425F-9C67-AC4B1BEA1AEE}"/>
              </a:ext>
            </a:extLst>
          </p:cNvPr>
          <p:cNvSpPr>
            <a:spLocks noGrp="1"/>
          </p:cNvSpPr>
          <p:nvPr>
            <p:ph type="ftr" sz="quarter" idx="11"/>
          </p:nvPr>
        </p:nvSpPr>
        <p:spPr/>
        <p:txBody>
          <a:bodyPr/>
          <a:lstStyle/>
          <a:p>
            <a:r>
              <a:rPr lang="en-GB" dirty="0">
                <a:solidFill>
                  <a:prstClr val="black">
                    <a:tint val="75000"/>
                  </a:prstClr>
                </a:solidFill>
                <a:latin typeface="Calibri"/>
              </a:rPr>
              <a:t>PR. J-P. Bourguignon SSMG 2017</a:t>
            </a:r>
          </a:p>
        </p:txBody>
      </p:sp>
    </p:spTree>
    <p:extLst>
      <p:ext uri="{BB962C8B-B14F-4D97-AF65-F5344CB8AC3E}">
        <p14:creationId xmlns:p14="http://schemas.microsoft.com/office/powerpoint/2010/main" val="265944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39B74-F947-49CD-8E63-ABEE8B8AFA19}"/>
              </a:ext>
            </a:extLst>
          </p:cNvPr>
          <p:cNvSpPr>
            <a:spLocks noGrp="1"/>
          </p:cNvSpPr>
          <p:nvPr>
            <p:ph type="title"/>
          </p:nvPr>
        </p:nvSpPr>
        <p:spPr/>
        <p:txBody>
          <a:bodyPr/>
          <a:lstStyle/>
          <a:p>
            <a:endParaRPr lang="fr-BE" dirty="0"/>
          </a:p>
        </p:txBody>
      </p:sp>
      <p:sp>
        <p:nvSpPr>
          <p:cNvPr id="3" name="Espace réservé du contenu 2">
            <a:extLst>
              <a:ext uri="{FF2B5EF4-FFF2-40B4-BE49-F238E27FC236}">
                <a16:creationId xmlns:a16="http://schemas.microsoft.com/office/drawing/2014/main" id="{36C6B426-DF10-4DB2-8DB0-676967C7639E}"/>
              </a:ext>
            </a:extLst>
          </p:cNvPr>
          <p:cNvSpPr>
            <a:spLocks noGrp="1"/>
          </p:cNvSpPr>
          <p:nvPr>
            <p:ph idx="1"/>
          </p:nvPr>
        </p:nvSpPr>
        <p:spPr/>
        <p:txBody>
          <a:bodyPr>
            <a:normAutofit fontScale="85000" lnSpcReduction="20000"/>
          </a:bodyPr>
          <a:lstStyle/>
          <a:p>
            <a:pPr marL="0" indent="0" algn="ctr">
              <a:buNone/>
            </a:pPr>
            <a:r>
              <a:rPr lang="fr-FR" sz="3800" dirty="0"/>
              <a:t>EFFETS DIRECTS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sz="3800" dirty="0"/>
              <a:t>EFFETS INDIRECTS</a:t>
            </a:r>
          </a:p>
          <a:p>
            <a:pPr marL="0" indent="0" algn="ctr">
              <a:buNone/>
            </a:pPr>
            <a:r>
              <a:rPr lang="fr-FR" sz="3800" dirty="0"/>
              <a:t>(épigénétiques)</a:t>
            </a:r>
            <a:endParaRPr lang="fr-BE" sz="3800" dirty="0"/>
          </a:p>
        </p:txBody>
      </p:sp>
      <p:sp>
        <p:nvSpPr>
          <p:cNvPr id="4" name="Flèche : double flèche verticale 3">
            <a:extLst>
              <a:ext uri="{FF2B5EF4-FFF2-40B4-BE49-F238E27FC236}">
                <a16:creationId xmlns:a16="http://schemas.microsoft.com/office/drawing/2014/main" id="{69844113-86BB-4FB9-9543-348277063EAE}"/>
              </a:ext>
            </a:extLst>
          </p:cNvPr>
          <p:cNvSpPr/>
          <p:nvPr/>
        </p:nvSpPr>
        <p:spPr>
          <a:xfrm>
            <a:off x="5398655" y="2040082"/>
            <a:ext cx="1394690" cy="2777837"/>
          </a:xfrm>
          <a:prstGeom prst="upDownArrow">
            <a:avLst/>
          </a:prstGeom>
          <a:solidFill>
            <a:srgbClr val="4BACC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348195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BE" dirty="0" err="1"/>
              <a:t>Dr.J.Pauluis</a:t>
            </a:r>
            <a:r>
              <a:rPr lang="fr-BE" dirty="0"/>
              <a:t> AMUB 2019</a:t>
            </a:r>
            <a:endParaRPr lang="en-US"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4" y="836712"/>
            <a:ext cx="7632848" cy="5832648"/>
          </a:xfrm>
          <a:prstGeom prst="rect">
            <a:avLst/>
          </a:prstGeom>
        </p:spPr>
      </p:pic>
      <p:sp>
        <p:nvSpPr>
          <p:cNvPr id="6" name="Ellipse 5">
            <a:extLst>
              <a:ext uri="{FF2B5EF4-FFF2-40B4-BE49-F238E27FC236}">
                <a16:creationId xmlns:a16="http://schemas.microsoft.com/office/drawing/2014/main" id="{04AF1D3A-688E-4F44-A0FB-7945CC7FA8A2}"/>
              </a:ext>
            </a:extLst>
          </p:cNvPr>
          <p:cNvSpPr/>
          <p:nvPr/>
        </p:nvSpPr>
        <p:spPr>
          <a:xfrm>
            <a:off x="494312" y="5747657"/>
            <a:ext cx="2087418" cy="65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3200" dirty="0"/>
          </a:p>
        </p:txBody>
      </p:sp>
    </p:spTree>
    <p:extLst>
      <p:ext uri="{BB962C8B-B14F-4D97-AF65-F5344CB8AC3E}">
        <p14:creationId xmlns:p14="http://schemas.microsoft.com/office/powerpoint/2010/main" val="1977146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LLIB2RATION 27 02 2017</a:t>
            </a:r>
          </a:p>
        </p:txBody>
      </p:sp>
      <p:sp>
        <p:nvSpPr>
          <p:cNvPr id="4" name="Espace réservé du pied de page 3"/>
          <p:cNvSpPr>
            <a:spLocks noGrp="1"/>
          </p:cNvSpPr>
          <p:nvPr>
            <p:ph type="ftr" sz="quarter" idx="16"/>
          </p:nvPr>
        </p:nvSpPr>
        <p:spPr/>
        <p:txBody>
          <a:bodyPr/>
          <a:lstStyle/>
          <a:p>
            <a:r>
              <a:rPr lang="fr-BE" dirty="0" err="1"/>
              <a:t>Dr.J.Pauluis</a:t>
            </a:r>
            <a:r>
              <a:rPr lang="fr-BE" dirty="0"/>
              <a:t>  AMUB 2019</a:t>
            </a:r>
            <a:endParaRPr lang="en-US" dirty="0"/>
          </a:p>
        </p:txBody>
      </p:sp>
      <p:pic>
        <p:nvPicPr>
          <p:cNvPr id="9218" name="Picture 2" descr="http://md1.libe.com/photo/997868-les-perturbateurs-endocriniens-infographie-big.png?modified_at=1488222418&amp;width=96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85226" y="1"/>
            <a:ext cx="10924782" cy="686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658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1847850" y="701675"/>
            <a:ext cx="8229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ctr"/>
            <a:r>
              <a:rPr lang="en-US" altLang="fr-FR" sz="3200" dirty="0" err="1">
                <a:effectLst>
                  <a:outerShdw blurRad="38100" dist="38100" dir="2700000" algn="tl">
                    <a:srgbClr val="000000">
                      <a:alpha val="43137"/>
                    </a:srgbClr>
                  </a:outerShdw>
                </a:effectLst>
              </a:rPr>
              <a:t>Grossesse</a:t>
            </a:r>
            <a:r>
              <a:rPr lang="en-US" altLang="fr-FR" sz="3200" dirty="0">
                <a:effectLst>
                  <a:outerShdw blurRad="38100" dist="38100" dir="2700000" algn="tl">
                    <a:srgbClr val="000000">
                      <a:alpha val="43137"/>
                    </a:srgbClr>
                  </a:outerShdw>
                </a:effectLst>
              </a:rPr>
              <a:t> et </a:t>
            </a:r>
            <a:r>
              <a:rPr lang="en-US" altLang="fr-FR" sz="3200" dirty="0" err="1">
                <a:effectLst>
                  <a:outerShdw blurRad="38100" dist="38100" dir="2700000" algn="tl">
                    <a:srgbClr val="000000">
                      <a:alpha val="43137"/>
                    </a:srgbClr>
                  </a:outerShdw>
                </a:effectLst>
              </a:rPr>
              <a:t>perturbateurs</a:t>
            </a:r>
            <a:r>
              <a:rPr lang="en-US" altLang="fr-FR" sz="3200" dirty="0">
                <a:effectLst>
                  <a:outerShdw blurRad="38100" dist="38100" dir="2700000" algn="tl">
                    <a:srgbClr val="000000">
                      <a:alpha val="43137"/>
                    </a:srgbClr>
                  </a:outerShdw>
                </a:effectLst>
              </a:rPr>
              <a:t> </a:t>
            </a:r>
            <a:r>
              <a:rPr lang="en-US" altLang="fr-FR" sz="3200" dirty="0" err="1">
                <a:effectLst>
                  <a:outerShdw blurRad="38100" dist="38100" dir="2700000" algn="tl">
                    <a:srgbClr val="000000">
                      <a:alpha val="43137"/>
                    </a:srgbClr>
                  </a:outerShdw>
                </a:effectLst>
              </a:rPr>
              <a:t>endocriniens</a:t>
            </a:r>
            <a:r>
              <a:rPr lang="en-US" altLang="fr-FR" sz="3200" dirty="0">
                <a:effectLst>
                  <a:outerShdw blurRad="38100" dist="38100" dir="2700000" algn="tl">
                    <a:srgbClr val="000000">
                      <a:alpha val="43137"/>
                    </a:srgbClr>
                  </a:outerShdw>
                </a:effectLst>
              </a:rPr>
              <a:t>.</a:t>
            </a:r>
            <a:br>
              <a:rPr lang="en-US" altLang="fr-FR" sz="3200" dirty="0">
                <a:effectLst>
                  <a:outerShdw blurRad="38100" dist="38100" dir="2700000" algn="tl">
                    <a:srgbClr val="000000">
                      <a:alpha val="43137"/>
                    </a:srgbClr>
                  </a:outerShdw>
                </a:effectLst>
              </a:rPr>
            </a:br>
            <a:r>
              <a:rPr lang="en-US" altLang="fr-FR" sz="3200" dirty="0">
                <a:effectLst>
                  <a:outerShdw blurRad="38100" dist="38100" dir="2700000" algn="tl">
                    <a:srgbClr val="000000">
                      <a:alpha val="43137"/>
                    </a:srgbClr>
                  </a:outerShdw>
                </a:effectLst>
              </a:rPr>
              <a:t> LE </a:t>
            </a:r>
            <a:r>
              <a:rPr lang="en-US" altLang="fr-FR" sz="3200" dirty="0" err="1">
                <a:effectLst>
                  <a:outerShdw blurRad="38100" dist="38100" dir="2700000" algn="tl">
                    <a:srgbClr val="000000">
                      <a:alpha val="43137"/>
                    </a:srgbClr>
                  </a:outerShdw>
                </a:effectLst>
              </a:rPr>
              <a:t>défi</a:t>
            </a:r>
            <a:r>
              <a:rPr lang="en-US" altLang="fr-FR" sz="3200" dirty="0">
                <a:effectLst>
                  <a:outerShdw blurRad="38100" dist="38100" dir="2700000" algn="tl">
                    <a:srgbClr val="000000">
                      <a:alpha val="43137"/>
                    </a:srgbClr>
                  </a:outerShdw>
                </a:effectLst>
              </a:rPr>
              <a:t> des </a:t>
            </a:r>
            <a:r>
              <a:rPr lang="en-US" altLang="fr-FR" sz="3200" dirty="0" err="1">
                <a:effectLst>
                  <a:outerShdw blurRad="38100" dist="38100" dir="2700000" algn="tl">
                    <a:srgbClr val="000000">
                      <a:alpha val="43137"/>
                    </a:srgbClr>
                  </a:outerShdw>
                </a:effectLst>
              </a:rPr>
              <a:t>prochaines</a:t>
            </a:r>
            <a:r>
              <a:rPr lang="en-US" altLang="fr-FR" sz="3200" dirty="0">
                <a:effectLst>
                  <a:outerShdw blurRad="38100" dist="38100" dir="2700000" algn="tl">
                    <a:srgbClr val="000000">
                      <a:alpha val="43137"/>
                    </a:srgbClr>
                  </a:outerShdw>
                </a:effectLst>
              </a:rPr>
              <a:t> </a:t>
            </a:r>
            <a:r>
              <a:rPr lang="en-US" altLang="fr-FR" sz="3200" dirty="0" err="1">
                <a:effectLst>
                  <a:outerShdw blurRad="38100" dist="38100" dir="2700000" algn="tl">
                    <a:srgbClr val="000000">
                      <a:alpha val="43137"/>
                    </a:srgbClr>
                  </a:outerShdw>
                </a:effectLst>
              </a:rPr>
              <a:t>années</a:t>
            </a:r>
            <a:r>
              <a:rPr lang="en-US" altLang="fr-FR" sz="3200" dirty="0">
                <a:effectLst>
                  <a:outerShdw blurRad="38100" dist="38100" dir="2700000" algn="tl">
                    <a:srgbClr val="000000">
                      <a:alpha val="43137"/>
                    </a:srgbClr>
                  </a:outerShdw>
                </a:effectLst>
              </a:rPr>
              <a:t>.</a:t>
            </a:r>
          </a:p>
        </p:txBody>
      </p:sp>
      <p:sp>
        <p:nvSpPr>
          <p:cNvPr id="376835" name="Rectangle 3"/>
          <p:cNvSpPr>
            <a:spLocks noGrp="1" noChangeArrowheads="1"/>
          </p:cNvSpPr>
          <p:nvPr>
            <p:ph type="body" idx="1"/>
          </p:nvPr>
        </p:nvSpPr>
        <p:spPr>
          <a:xfrm>
            <a:off x="2063751" y="2492897"/>
            <a:ext cx="8507413" cy="3745979"/>
          </a:xfrm>
        </p:spPr>
        <p:txBody>
          <a:bodyPr>
            <a:normAutofit/>
          </a:bodyPr>
          <a:lstStyle/>
          <a:p>
            <a:r>
              <a:rPr lang="en-GB" dirty="0">
                <a:solidFill>
                  <a:srgbClr val="FF0000"/>
                </a:solidFill>
                <a:effectLst>
                  <a:outerShdw blurRad="38100" dist="38100" dir="2700000" algn="tl">
                    <a:srgbClr val="000000">
                      <a:alpha val="43137"/>
                    </a:srgbClr>
                  </a:outerShdw>
                </a:effectLst>
              </a:rPr>
              <a:t>1-L’ </a:t>
            </a:r>
            <a:r>
              <a:rPr lang="fr-FR" dirty="0">
                <a:solidFill>
                  <a:srgbClr val="FF0000"/>
                </a:solidFill>
                <a:effectLst>
                  <a:outerShdw blurRad="38100" dist="38100" dir="2700000" algn="tl">
                    <a:srgbClr val="000000">
                      <a:alpha val="43137"/>
                    </a:srgbClr>
                  </a:outerShdw>
                </a:effectLst>
              </a:rPr>
              <a:t>importance des mélanges = effet cocktail</a:t>
            </a:r>
          </a:p>
          <a:p>
            <a:r>
              <a:rPr lang="en-GB" dirty="0">
                <a:solidFill>
                  <a:srgbClr val="FF0000"/>
                </a:solidFill>
                <a:effectLst>
                  <a:outerShdw blurRad="38100" dist="38100" dir="2700000" algn="tl">
                    <a:srgbClr val="000000">
                      <a:alpha val="43137"/>
                    </a:srgbClr>
                  </a:outerShdw>
                </a:effectLst>
              </a:rPr>
              <a:t>2-L’ â</a:t>
            </a:r>
            <a:r>
              <a:rPr lang="fr-FR" dirty="0" err="1">
                <a:solidFill>
                  <a:srgbClr val="FF0000"/>
                </a:solidFill>
                <a:effectLst>
                  <a:outerShdw blurRad="38100" dist="38100" dir="2700000" algn="tl">
                    <a:srgbClr val="000000">
                      <a:alpha val="43137"/>
                    </a:srgbClr>
                  </a:outerShdw>
                </a:effectLst>
              </a:rPr>
              <a:t>ge</a:t>
            </a:r>
            <a:r>
              <a:rPr lang="fr-FR" dirty="0">
                <a:solidFill>
                  <a:srgbClr val="FF0000"/>
                </a:solidFill>
                <a:effectLst>
                  <a:outerShdw blurRad="38100" dist="38100" dir="2700000" algn="tl">
                    <a:srgbClr val="000000">
                      <a:alpha val="43137"/>
                    </a:srgbClr>
                  </a:outerShdw>
                </a:effectLst>
              </a:rPr>
              <a:t> à l'exposition</a:t>
            </a:r>
          </a:p>
          <a:p>
            <a:r>
              <a:rPr lang="fr-FR" dirty="0">
                <a:solidFill>
                  <a:srgbClr val="FF0000"/>
                </a:solidFill>
                <a:effectLst>
                  <a:outerShdw blurRad="38100" dist="38100" dir="2700000" algn="tl">
                    <a:srgbClr val="000000">
                      <a:alpha val="43137"/>
                    </a:srgbClr>
                  </a:outerShdw>
                </a:effectLst>
              </a:rPr>
              <a:t>3-La latence entre l'exposition et les effets (</a:t>
            </a:r>
            <a:r>
              <a:rPr lang="fr-FR" dirty="0" err="1">
                <a:solidFill>
                  <a:srgbClr val="FF0000"/>
                </a:solidFill>
                <a:effectLst>
                  <a:outerShdw blurRad="38100" dist="38100" dir="2700000" algn="tl">
                    <a:srgbClr val="000000">
                      <a:alpha val="43137"/>
                    </a:srgbClr>
                  </a:outerShdw>
                </a:effectLst>
              </a:rPr>
              <a:t>Dohad</a:t>
            </a:r>
            <a:r>
              <a:rPr lang="fr-FR" dirty="0">
                <a:solidFill>
                  <a:srgbClr val="FF0000"/>
                </a:solidFill>
                <a:effectLst>
                  <a:outerShdw blurRad="38100" dist="38100" dir="2700000" algn="tl">
                    <a:srgbClr val="000000">
                      <a:alpha val="43137"/>
                    </a:srgbClr>
                  </a:outerShdw>
                </a:effectLst>
              </a:rPr>
              <a:t>)</a:t>
            </a:r>
            <a:endParaRPr lang="en-GB" altLang="fr-FR" dirty="0">
              <a:solidFill>
                <a:srgbClr val="FF0000"/>
              </a:solidFill>
              <a:effectLst>
                <a:outerShdw blurRad="38100" dist="38100" dir="2700000" algn="tl">
                  <a:srgbClr val="000000">
                    <a:alpha val="43137"/>
                  </a:srgbClr>
                </a:outerShdw>
              </a:effectLst>
            </a:endParaRPr>
          </a:p>
          <a:p>
            <a:r>
              <a:rPr lang="fr-FR" dirty="0">
                <a:solidFill>
                  <a:srgbClr val="FF0000"/>
                </a:solidFill>
                <a:effectLst>
                  <a:outerShdw blurRad="38100" dist="38100" dir="2700000" algn="tl">
                    <a:srgbClr val="000000">
                      <a:alpha val="43137"/>
                    </a:srgbClr>
                  </a:outerShdw>
                </a:effectLst>
              </a:rPr>
              <a:t>4-Des dynamiques dose-réponse non traditionnelles</a:t>
            </a:r>
          </a:p>
          <a:p>
            <a:r>
              <a:rPr lang="fr-FR" dirty="0">
                <a:solidFill>
                  <a:srgbClr val="FF0000"/>
                </a:solidFill>
                <a:effectLst>
                  <a:outerShdw blurRad="38100" dist="38100" dir="2700000" algn="tl">
                    <a:srgbClr val="000000">
                      <a:alpha val="43137"/>
                    </a:srgbClr>
                  </a:outerShdw>
                </a:effectLst>
              </a:rPr>
              <a:t>5-Les effets </a:t>
            </a:r>
            <a:r>
              <a:rPr lang="fr-FR" u="sng" dirty="0">
                <a:solidFill>
                  <a:srgbClr val="FF0000"/>
                </a:solidFill>
                <a:effectLst>
                  <a:outerShdw blurRad="38100" dist="38100" dir="2700000" algn="tl">
                    <a:srgbClr val="000000">
                      <a:alpha val="43137"/>
                    </a:srgbClr>
                  </a:outerShdw>
                </a:effectLst>
              </a:rPr>
              <a:t>épigénétiques transgénérationnels</a:t>
            </a:r>
          </a:p>
          <a:p>
            <a:r>
              <a:rPr lang="fr-FR" u="sng" dirty="0">
                <a:solidFill>
                  <a:srgbClr val="FF0000"/>
                </a:solidFill>
                <a:effectLst>
                  <a:outerShdw blurRad="38100" dist="38100" dir="2700000" algn="tl">
                    <a:srgbClr val="000000">
                      <a:alpha val="43137"/>
                    </a:srgbClr>
                  </a:outerShdw>
                </a:effectLst>
              </a:rPr>
              <a:t>6-Toxicité possible à très faibles doses </a:t>
            </a:r>
          </a:p>
          <a:p>
            <a:endParaRPr lang="fr-FR" u="sng" dirty="0">
              <a:solidFill>
                <a:srgbClr val="FF0000"/>
              </a:solidFill>
              <a:effectLst>
                <a:outerShdw blurRad="38100" dist="38100" dir="2700000" algn="tl">
                  <a:srgbClr val="000000">
                    <a:alpha val="43137"/>
                  </a:srgbClr>
                </a:outerShdw>
              </a:effectLst>
            </a:endParaRPr>
          </a:p>
          <a:p>
            <a:r>
              <a:rPr lang="fr-FR" u="sng" dirty="0">
                <a:solidFill>
                  <a:srgbClr val="FF0000"/>
                </a:solidFill>
                <a:effectLst>
                  <a:outerShdw blurRad="38100" dist="38100" dir="2700000" algn="tl">
                    <a:srgbClr val="000000">
                      <a:alpha val="43137"/>
                    </a:srgbClr>
                  </a:outerShdw>
                </a:effectLst>
              </a:rPr>
              <a:t>7-Environ 1000 substances PE recensées sur 10.000 suspectées.</a:t>
            </a:r>
          </a:p>
          <a:p>
            <a:endParaRPr lang="fr-FR" u="sng" dirty="0">
              <a:solidFill>
                <a:srgbClr val="FF0000"/>
              </a:solidFill>
              <a:effectLst>
                <a:outerShdw blurRad="38100" dist="38100" dir="2700000" algn="tl">
                  <a:srgbClr val="000000">
                    <a:alpha val="43137"/>
                  </a:srgbClr>
                </a:outerShdw>
              </a:effectLst>
            </a:endParaRPr>
          </a:p>
          <a:p>
            <a:endParaRPr lang="fr-FR" u="sng" dirty="0">
              <a:solidFill>
                <a:srgbClr val="FF0000"/>
              </a:solidFill>
              <a:effectLst>
                <a:outerShdw blurRad="38100" dist="38100" dir="2700000" algn="tl">
                  <a:srgbClr val="000000">
                    <a:alpha val="43137"/>
                  </a:srgbClr>
                </a:outerShdw>
              </a:effectLst>
            </a:endParaRPr>
          </a:p>
          <a:p>
            <a:pPr>
              <a:buFont typeface="Wingdings" pitchFamily="2" charset="2"/>
              <a:buNone/>
            </a:pPr>
            <a:endParaRPr lang="en-US" altLang="fr-FR" dirty="0"/>
          </a:p>
        </p:txBody>
      </p:sp>
      <p:sp>
        <p:nvSpPr>
          <p:cNvPr id="2" name="Espace réservé du pied de page 1">
            <a:extLst>
              <a:ext uri="{FF2B5EF4-FFF2-40B4-BE49-F238E27FC236}">
                <a16:creationId xmlns:a16="http://schemas.microsoft.com/office/drawing/2014/main" id="{0FC2CE89-0721-4F7E-B1D0-78D7652D9086}"/>
              </a:ext>
            </a:extLst>
          </p:cNvPr>
          <p:cNvSpPr>
            <a:spLocks noGrp="1"/>
          </p:cNvSpPr>
          <p:nvPr>
            <p:ph type="ftr" sz="quarter" idx="16"/>
          </p:nvPr>
        </p:nvSpPr>
        <p:spPr/>
        <p:txBody>
          <a:bodyPr/>
          <a:lstStyle/>
          <a:p>
            <a:r>
              <a:rPr lang="fr-BE" dirty="0" err="1"/>
              <a:t>Dr.J.Pauluis</a:t>
            </a:r>
            <a:r>
              <a:rPr lang="fr-BE" dirty="0"/>
              <a:t>  AMUB 2019</a:t>
            </a:r>
            <a:endParaRPr lang="en-US" dirty="0"/>
          </a:p>
        </p:txBody>
      </p:sp>
    </p:spTree>
    <p:extLst>
      <p:ext uri="{BB962C8B-B14F-4D97-AF65-F5344CB8AC3E}">
        <p14:creationId xmlns:p14="http://schemas.microsoft.com/office/powerpoint/2010/main" val="396353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845DC92-D6BE-4F19-AAE8-63FD8AE44733}"/>
              </a:ext>
            </a:extLst>
          </p:cNvPr>
          <p:cNvSpPr>
            <a:spLocks noGrp="1" noChangeArrowheads="1"/>
          </p:cNvSpPr>
          <p:nvPr>
            <p:ph type="title"/>
          </p:nvPr>
        </p:nvSpPr>
        <p:spPr/>
        <p:txBody>
          <a:bodyPr/>
          <a:lstStyle/>
          <a:p>
            <a:pPr>
              <a:buFont typeface="Wingdings" panose="05000000000000000000" pitchFamily="2" charset="2"/>
              <a:buChar char=""/>
            </a:pPr>
            <a:endParaRPr lang="fr-BE" altLang="fr-FR" sz="3200"/>
          </a:p>
        </p:txBody>
      </p:sp>
      <p:sp>
        <p:nvSpPr>
          <p:cNvPr id="7171" name="Rectangle 3">
            <a:extLst>
              <a:ext uri="{FF2B5EF4-FFF2-40B4-BE49-F238E27FC236}">
                <a16:creationId xmlns:a16="http://schemas.microsoft.com/office/drawing/2014/main" id="{AA4873DE-0DC9-4BC9-855E-2DDE2E64C76A}"/>
              </a:ext>
            </a:extLst>
          </p:cNvPr>
          <p:cNvSpPr>
            <a:spLocks noGrp="1" noChangeArrowheads="1"/>
          </p:cNvSpPr>
          <p:nvPr>
            <p:ph type="body" idx="1"/>
          </p:nvPr>
        </p:nvSpPr>
        <p:spPr/>
        <p:txBody>
          <a:bodyPr/>
          <a:lstStyle/>
          <a:p>
            <a:pPr lvl="1">
              <a:lnSpc>
                <a:spcPct val="90000"/>
              </a:lnSpc>
              <a:buFont typeface="Wingdings" panose="05000000000000000000" pitchFamily="2" charset="2"/>
              <a:buNone/>
            </a:pPr>
            <a:r>
              <a:rPr lang="fr-FR" altLang="fr-FR" sz="3200" dirty="0"/>
              <a:t>« Quand une chose est nouvelle, on dit que ce n ’est pas vrai. Plus tard, quand cette vérité est devenue évidente, on dit que de toute manière, ce n’est pas important. Et quand cette importance ne peut être niée, on dit que de toute manière, ce n’est pas nouveau. »</a:t>
            </a:r>
          </a:p>
          <a:p>
            <a:pPr lvl="1">
              <a:lnSpc>
                <a:spcPct val="90000"/>
              </a:lnSpc>
              <a:buClr>
                <a:schemeClr val="tx1"/>
              </a:buClr>
              <a:buFont typeface="Wingdings" panose="05000000000000000000" pitchFamily="2" charset="2"/>
              <a:buNone/>
            </a:pPr>
            <a:r>
              <a:rPr lang="fr-FR" altLang="fr-FR" sz="3200" dirty="0"/>
              <a:t>                                        Montaigne 1533-1592</a:t>
            </a:r>
          </a:p>
        </p:txBody>
      </p:sp>
      <p:sp>
        <p:nvSpPr>
          <p:cNvPr id="7172" name="Espace réservé de la date 2">
            <a:extLst>
              <a:ext uri="{FF2B5EF4-FFF2-40B4-BE49-F238E27FC236}">
                <a16:creationId xmlns:a16="http://schemas.microsoft.com/office/drawing/2014/main" id="{B1AF92A2-452A-4B69-98CC-829A0C82A286}"/>
              </a:ext>
            </a:extLst>
          </p:cNvPr>
          <p:cNvSpPr>
            <a:spLocks noGrp="1"/>
          </p:cNvSpPr>
          <p:nvPr>
            <p:ph type="dt" sz="quarter" idx="10"/>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defPPr>
              <a:defRPr lang="fr-FR"/>
            </a:defPPr>
            <a:lvl1pPr algn="l" rtl="0" eaLnBrk="0" fontAlgn="base" hangingPunct="0">
              <a:spcBef>
                <a:spcPct val="0"/>
              </a:spcBef>
              <a:spcAft>
                <a:spcPct val="0"/>
              </a:spcAft>
              <a:defRPr sz="1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Bef>
                <a:spcPct val="0"/>
              </a:spcBef>
              <a:buClrTx/>
              <a:buFontTx/>
              <a:buNone/>
            </a:pPr>
            <a:endParaRPr lang="fr-FR" altLang="fr-FR" sz="14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4">
            <a:extLst>
              <a:ext uri="{FF2B5EF4-FFF2-40B4-BE49-F238E27FC236}">
                <a16:creationId xmlns:a16="http://schemas.microsoft.com/office/drawing/2014/main" id="{C11E89B8-DF8F-4608-83B2-899317A2D8EA}"/>
              </a:ext>
            </a:extLst>
          </p:cNvPr>
          <p:cNvPicPr>
            <a:picLocks noChangeAspect="1"/>
          </p:cNvPicPr>
          <p:nvPr/>
        </p:nvPicPr>
        <p:blipFill>
          <a:blip r:embed="rId3">
            <a:lum/>
            <a:alphaModFix/>
          </a:blip>
          <a:srcRect/>
          <a:stretch>
            <a:fillRect/>
          </a:stretch>
        </p:blipFill>
        <p:spPr>
          <a:xfrm>
            <a:off x="1524001" y="101517"/>
            <a:ext cx="9143643" cy="6654235"/>
          </a:xfrm>
          <a:prstGeom prst="rect">
            <a:avLst/>
          </a:prstGeom>
          <a:noFill/>
          <a:ln cap="flat">
            <a:noFill/>
          </a:ln>
        </p:spPr>
      </p:pic>
      <p:sp>
        <p:nvSpPr>
          <p:cNvPr id="3" name="ZoneTexte 1">
            <a:extLst>
              <a:ext uri="{FF2B5EF4-FFF2-40B4-BE49-F238E27FC236}">
                <a16:creationId xmlns:a16="http://schemas.microsoft.com/office/drawing/2014/main" id="{4000450C-662D-4052-869C-A95D60EB094C}"/>
              </a:ext>
            </a:extLst>
          </p:cNvPr>
          <p:cNvSpPr/>
          <p:nvPr/>
        </p:nvSpPr>
        <p:spPr>
          <a:xfrm>
            <a:off x="6988080" y="2172596"/>
            <a:ext cx="1461347" cy="5291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4997" rIns="90004" bIns="44997" anchor="t" anchorCtr="0" compatLnSpc="0">
            <a:spAutoFit/>
          </a:bodyPr>
          <a:lstStyle/>
          <a:p>
            <a:pPr>
              <a:defRPr sz="1800" b="0" i="0" u="none" strike="noStrike" kern="0" cap="none" spc="0" baseline="0">
                <a:solidFill>
                  <a:srgbClr val="000000"/>
                </a:solidFill>
                <a:uFillTx/>
              </a:defRPr>
            </a:pPr>
            <a:r>
              <a:rPr lang="fr-BE" sz="1400">
                <a:solidFill>
                  <a:srgbClr val="000000"/>
                </a:solidFill>
                <a:latin typeface="Calibri" pitchFamily="18"/>
                <a:ea typeface="Microsoft YaHei" pitchFamily="2"/>
                <a:cs typeface="Arial" pitchFamily="2"/>
              </a:rPr>
              <a:t>L. Trasande et al.,</a:t>
            </a:r>
          </a:p>
          <a:p>
            <a:pPr>
              <a:defRPr sz="1800" b="0" i="0" u="none" strike="noStrike" kern="0" cap="none" spc="0" baseline="0">
                <a:solidFill>
                  <a:srgbClr val="000000"/>
                </a:solidFill>
                <a:uFillTx/>
              </a:defRPr>
            </a:pPr>
            <a:r>
              <a:rPr lang="fr-BE" sz="1400">
                <a:solidFill>
                  <a:srgbClr val="000000"/>
                </a:solidFill>
                <a:latin typeface="Calibri" pitchFamily="18"/>
                <a:ea typeface="Microsoft YaHei" pitchFamily="2"/>
                <a:cs typeface="Arial" pitchFamily="2"/>
              </a:rPr>
              <a:t>JCEM 2015</a:t>
            </a:r>
          </a:p>
        </p:txBody>
      </p:sp>
      <p:sp>
        <p:nvSpPr>
          <p:cNvPr id="4" name="Bulle rectangulaire à coins arrondis 2">
            <a:extLst>
              <a:ext uri="{FF2B5EF4-FFF2-40B4-BE49-F238E27FC236}">
                <a16:creationId xmlns:a16="http://schemas.microsoft.com/office/drawing/2014/main" id="{47192364-516D-42E0-950F-D27BAD45ADF2}"/>
              </a:ext>
            </a:extLst>
          </p:cNvPr>
          <p:cNvSpPr/>
          <p:nvPr/>
        </p:nvSpPr>
        <p:spPr>
          <a:xfrm>
            <a:off x="2639641" y="2565002"/>
            <a:ext cx="1346042" cy="935641"/>
          </a:xfrm>
          <a:custGeom>
            <a:avLst>
              <a:gd name="f0" fmla="val 75328"/>
              <a:gd name="f1" fmla="val 100370"/>
            </a:avLst>
            <a:gdLst>
              <a:gd name="f2" fmla="val 10800000"/>
              <a:gd name="f3" fmla="val 5400000"/>
              <a:gd name="f4" fmla="val 16200000"/>
              <a:gd name="f5" fmla="val w"/>
              <a:gd name="f6" fmla="val h"/>
              <a:gd name="f7" fmla="val 0"/>
              <a:gd name="f8" fmla="val 21600"/>
              <a:gd name="f9" fmla="+- 0 0 1"/>
              <a:gd name="f10" fmla="val 2147483647"/>
              <a:gd name="f11" fmla="val 3590"/>
              <a:gd name="f12" fmla="val 8970"/>
              <a:gd name="f13" fmla="val 12630"/>
              <a:gd name="f14" fmla="val 18010"/>
              <a:gd name="f15" fmla="val -2147483647"/>
              <a:gd name="f16" fmla="*/ f5 1 21600"/>
              <a:gd name="f17" fmla="*/ f6 1 21600"/>
              <a:gd name="f18" fmla="+- 0 0 f11"/>
              <a:gd name="f19" fmla="+- 3590 0 f7"/>
              <a:gd name="f20" fmla="+- 0 0 f3"/>
              <a:gd name="f21" fmla="+- 21600 0 f14"/>
              <a:gd name="f22" fmla="+- 18010 0 f8"/>
              <a:gd name="f23" fmla="+- f8 0 f7"/>
              <a:gd name="f24" fmla="pin -2147483647 f0 2147483647"/>
              <a:gd name="f25" fmla="pin -2147483647 f1 2147483647"/>
              <a:gd name="f26" fmla="val f24"/>
              <a:gd name="f27" fmla="val f25"/>
              <a:gd name="f28" fmla="abs f18"/>
              <a:gd name="f29" fmla="abs f19"/>
              <a:gd name="f30" fmla="?: f18 f20 f3"/>
              <a:gd name="f31" fmla="?: f18 f3 f20"/>
              <a:gd name="f32" fmla="?: f18 f4 f3"/>
              <a:gd name="f33" fmla="?: f18 f3 f4"/>
              <a:gd name="f34" fmla="abs f21"/>
              <a:gd name="f35" fmla="?: f19 f20 f3"/>
              <a:gd name="f36" fmla="?: f19 f3 f20"/>
              <a:gd name="f37" fmla="?: f21 0 f2"/>
              <a:gd name="f38" fmla="?: f21 f2 0"/>
              <a:gd name="f39" fmla="abs f22"/>
              <a:gd name="f40" fmla="?: f21 f20 f3"/>
              <a:gd name="f41" fmla="?: f21 f3 f20"/>
              <a:gd name="f42" fmla="?: f21 f4 f3"/>
              <a:gd name="f43" fmla="?: f21 f3 f4"/>
              <a:gd name="f44" fmla="?: f22 f20 f3"/>
              <a:gd name="f45" fmla="?: f22 f3 f20"/>
              <a:gd name="f46" fmla="?: f18 0 f2"/>
              <a:gd name="f47" fmla="?: f18 f2 0"/>
              <a:gd name="f48" fmla="*/ f23 1 21600"/>
              <a:gd name="f49" fmla="*/ f24 f16 1"/>
              <a:gd name="f50" fmla="*/ f25 f17 1"/>
              <a:gd name="f51" fmla="+- f26 0 10800"/>
              <a:gd name="f52" fmla="+- f27 0 10800"/>
              <a:gd name="f53" fmla="+- f27 0 21600"/>
              <a:gd name="f54" fmla="+- f26 0 21600"/>
              <a:gd name="f55" fmla="?: f18 f33 f32"/>
              <a:gd name="f56" fmla="?: f18 f32 f33"/>
              <a:gd name="f57" fmla="?: f19 f31 f30"/>
              <a:gd name="f58" fmla="?: f19 f38 f37"/>
              <a:gd name="f59" fmla="?: f19 f37 f38"/>
              <a:gd name="f60" fmla="?: f21 f35 f36"/>
              <a:gd name="f61" fmla="?: f21 f43 f42"/>
              <a:gd name="f62" fmla="?: f21 f42 f43"/>
              <a:gd name="f63" fmla="?: f22 f41 f40"/>
              <a:gd name="f64" fmla="?: f22 f47 f46"/>
              <a:gd name="f65" fmla="?: f22 f46 f47"/>
              <a:gd name="f66" fmla="?: f18 f44 f45"/>
              <a:gd name="f67" fmla="*/ 800 f48 1"/>
              <a:gd name="f68" fmla="*/ 20800 f48 1"/>
              <a:gd name="f69" fmla="abs f51"/>
              <a:gd name="f70" fmla="abs f52"/>
              <a:gd name="f71" fmla="?: f19 f56 f55"/>
              <a:gd name="f72" fmla="?: f21 f58 f59"/>
              <a:gd name="f73" fmla="?: f22 f62 f61"/>
              <a:gd name="f74" fmla="?: f18 f64 f65"/>
              <a:gd name="f75" fmla="*/ f67 1 f48"/>
              <a:gd name="f76" fmla="*/ f68 1 f48"/>
              <a:gd name="f77" fmla="+- f69 0 f70"/>
              <a:gd name="f78" fmla="+- f70 0 f69"/>
              <a:gd name="f79" fmla="*/ f75 f16 1"/>
              <a:gd name="f80" fmla="*/ f76 f16 1"/>
              <a:gd name="f81" fmla="*/ f76 f17 1"/>
              <a:gd name="f82" fmla="*/ f75 f17 1"/>
              <a:gd name="f83" fmla="?: f52 f9 f77"/>
              <a:gd name="f84" fmla="?: f52 f77 f9"/>
              <a:gd name="f85" fmla="?: f51 f9 f78"/>
              <a:gd name="f86" fmla="?: f51 f78 f9"/>
              <a:gd name="f87" fmla="?: f26 f9 f83"/>
              <a:gd name="f88" fmla="?: f26 f9 f84"/>
              <a:gd name="f89" fmla="?: f53 f85 f9"/>
              <a:gd name="f90" fmla="?: f53 f86 f9"/>
              <a:gd name="f91" fmla="?: f54 f84 f9"/>
              <a:gd name="f92" fmla="?: f54 f83 f9"/>
              <a:gd name="f93" fmla="?: f27 f9 f86"/>
              <a:gd name="f94" fmla="?: f27 f9 f85"/>
              <a:gd name="f95" fmla="?: f87 f26 0"/>
              <a:gd name="f96" fmla="?: f87 f27 6280"/>
              <a:gd name="f97" fmla="?: f88 f26 0"/>
              <a:gd name="f98" fmla="?: f88 f27 15320"/>
              <a:gd name="f99" fmla="?: f89 f26 6280"/>
              <a:gd name="f100" fmla="?: f89 f27 21600"/>
              <a:gd name="f101" fmla="?: f90 f26 15320"/>
              <a:gd name="f102" fmla="?: f90 f27 21600"/>
              <a:gd name="f103" fmla="?: f91 f26 21600"/>
              <a:gd name="f104" fmla="?: f91 f27 15320"/>
              <a:gd name="f105" fmla="?: f92 f26 21600"/>
              <a:gd name="f106" fmla="?: f92 f27 6280"/>
              <a:gd name="f107" fmla="?: f93 f26 15320"/>
              <a:gd name="f108" fmla="?: f93 f27 0"/>
              <a:gd name="f109" fmla="?: f94 f26 6280"/>
              <a:gd name="f110" fmla="?: f94 f27 0"/>
            </a:gdLst>
            <a:ahLst>
              <a:ahXY gdRefX="f0" minX="f15" maxX="f10" gdRefY="f1" minY="f15" maxY="f10">
                <a:pos x="f49" y="f50"/>
              </a:ahXY>
            </a:ahLst>
            <a:cxnLst>
              <a:cxn ang="3cd4">
                <a:pos x="hc" y="t"/>
              </a:cxn>
              <a:cxn ang="0">
                <a:pos x="r" y="vc"/>
              </a:cxn>
              <a:cxn ang="cd4">
                <a:pos x="hc" y="b"/>
              </a:cxn>
              <a:cxn ang="cd2">
                <a:pos x="l" y="vc"/>
              </a:cxn>
            </a:cxnLst>
            <a:rect l="f79" t="f82" r="f80" b="f81"/>
            <a:pathLst>
              <a:path w="21600" h="21600">
                <a:moveTo>
                  <a:pt x="f11" y="f7"/>
                </a:moveTo>
                <a:arcTo wR="f28" hR="f29" stAng="f71" swAng="f57"/>
                <a:lnTo>
                  <a:pt x="f95" y="f96"/>
                </a:lnTo>
                <a:lnTo>
                  <a:pt x="f7" y="f12"/>
                </a:lnTo>
                <a:lnTo>
                  <a:pt x="f7" y="f13"/>
                </a:lnTo>
                <a:lnTo>
                  <a:pt x="f97" y="f98"/>
                </a:lnTo>
                <a:lnTo>
                  <a:pt x="f7" y="f14"/>
                </a:lnTo>
                <a:arcTo wR="f29" hR="f34" stAng="f72" swAng="f60"/>
                <a:lnTo>
                  <a:pt x="f99" y="f100"/>
                </a:lnTo>
                <a:lnTo>
                  <a:pt x="f12" y="f8"/>
                </a:lnTo>
                <a:lnTo>
                  <a:pt x="f13" y="f8"/>
                </a:lnTo>
                <a:lnTo>
                  <a:pt x="f101" y="f102"/>
                </a:lnTo>
                <a:lnTo>
                  <a:pt x="f14" y="f8"/>
                </a:lnTo>
                <a:arcTo wR="f34" hR="f39" stAng="f73" swAng="f63"/>
                <a:lnTo>
                  <a:pt x="f103" y="f104"/>
                </a:lnTo>
                <a:lnTo>
                  <a:pt x="f8" y="f13"/>
                </a:lnTo>
                <a:lnTo>
                  <a:pt x="f8" y="f12"/>
                </a:lnTo>
                <a:lnTo>
                  <a:pt x="f105" y="f106"/>
                </a:lnTo>
                <a:lnTo>
                  <a:pt x="f8" y="f11"/>
                </a:lnTo>
                <a:arcTo wR="f39" hR="f28" stAng="f74" swAng="f66"/>
                <a:lnTo>
                  <a:pt x="f107" y="f108"/>
                </a:lnTo>
                <a:lnTo>
                  <a:pt x="f13" y="f7"/>
                </a:lnTo>
                <a:lnTo>
                  <a:pt x="f12" y="f7"/>
                </a:lnTo>
                <a:lnTo>
                  <a:pt x="f109" y="f110"/>
                </a:lnTo>
                <a:close/>
              </a:path>
            </a:pathLst>
          </a:custGeom>
          <a:solidFill>
            <a:srgbClr val="94C600"/>
          </a:solidFill>
          <a:ln w="12600" cap="flat">
            <a:solidFill>
              <a:srgbClr val="000000"/>
            </a:solidFill>
            <a:prstDash val="solid"/>
            <a:miter/>
          </a:ln>
        </p:spPr>
        <p:txBody>
          <a:bodyPr vert="horz" wrap="square" lIns="35999" tIns="44997" rIns="35999" bIns="44997" anchor="ctr" anchorCtr="1" compatLnSpc="0">
            <a:noAutofit/>
          </a:bodyPr>
          <a:lstStyle/>
          <a:p>
            <a:pPr algn="ctr">
              <a:defRPr sz="1800" b="0" i="0" u="none" strike="noStrike" kern="0" cap="none" spc="0" baseline="0">
                <a:solidFill>
                  <a:srgbClr val="000000"/>
                </a:solidFill>
                <a:uFillTx/>
              </a:defRPr>
            </a:pPr>
            <a:r>
              <a:rPr lang="fr-BE" sz="1400" b="1">
                <a:solidFill>
                  <a:srgbClr val="FFFFFF"/>
                </a:solidFill>
                <a:latin typeface="Calibri" pitchFamily="18"/>
                <a:ea typeface="Microsoft YaHei" pitchFamily="2"/>
                <a:cs typeface="Calibri" pitchFamily="2"/>
              </a:rPr>
              <a:t>1 IQ point </a:t>
            </a:r>
            <a:r>
              <a:rPr lang="fr-BE" sz="1400">
                <a:solidFill>
                  <a:srgbClr val="FFFFFF"/>
                </a:solidFill>
                <a:latin typeface="Calibri" pitchFamily="18"/>
                <a:ea typeface="Microsoft YaHei" pitchFamily="2"/>
                <a:cs typeface="Calibri" pitchFamily="2"/>
              </a:rPr>
              <a:t>lost = </a:t>
            </a:r>
            <a:r>
              <a:rPr lang="fr-BE" sz="1400" b="1">
                <a:solidFill>
                  <a:srgbClr val="FFFFFF"/>
                </a:solidFill>
                <a:latin typeface="Calibri" pitchFamily="18"/>
                <a:ea typeface="Microsoft YaHei" pitchFamily="2"/>
                <a:cs typeface="Calibri" pitchFamily="2"/>
              </a:rPr>
              <a:t>−2%</a:t>
            </a:r>
            <a:r>
              <a:rPr lang="fr-BE" sz="1400">
                <a:solidFill>
                  <a:srgbClr val="FFFFFF"/>
                </a:solidFill>
                <a:latin typeface="Calibri" pitchFamily="18"/>
                <a:ea typeface="Microsoft YaHei" pitchFamily="2"/>
                <a:cs typeface="Calibri" pitchFamily="2"/>
              </a:rPr>
              <a:t> economic productivity</a:t>
            </a:r>
          </a:p>
          <a:p>
            <a:pPr algn="ctr">
              <a:defRPr sz="1800" b="0" i="0" u="none" strike="noStrike" kern="0" cap="none" spc="0" baseline="0">
                <a:solidFill>
                  <a:srgbClr val="000000"/>
                </a:solidFill>
                <a:uFillTx/>
              </a:defRPr>
            </a:pPr>
            <a:r>
              <a:rPr lang="fr-BE" sz="1400">
                <a:solidFill>
                  <a:srgbClr val="FFFFFF"/>
                </a:solidFill>
                <a:latin typeface="Calibri" pitchFamily="18"/>
                <a:ea typeface="Microsoft YaHei" pitchFamily="2"/>
                <a:cs typeface="Calibri" pitchFamily="2"/>
              </a:rPr>
              <a:t>throughout life</a:t>
            </a:r>
          </a:p>
        </p:txBody>
      </p:sp>
      <p:sp>
        <p:nvSpPr>
          <p:cNvPr id="5" name="Espace réservé du pied de page 4">
            <a:extLst>
              <a:ext uri="{FF2B5EF4-FFF2-40B4-BE49-F238E27FC236}">
                <a16:creationId xmlns:a16="http://schemas.microsoft.com/office/drawing/2014/main" id="{DCAA5E7B-1FDC-4EAC-96E7-BF2CFED4C0A7}"/>
              </a:ext>
            </a:extLst>
          </p:cNvPr>
          <p:cNvSpPr>
            <a:spLocks noGrp="1"/>
          </p:cNvSpPr>
          <p:nvPr>
            <p:ph type="ftr" sz="quarter" idx="11"/>
          </p:nvPr>
        </p:nvSpPr>
        <p:spPr/>
        <p:txBody>
          <a:bodyPr/>
          <a:lstStyle/>
          <a:p>
            <a:r>
              <a:rPr lang="fr-BE" dirty="0" err="1"/>
              <a:t>Pr.J-P</a:t>
            </a:r>
            <a:r>
              <a:rPr lang="fr-BE" dirty="0"/>
              <a:t>. Bourguignon SSMG 2017</a:t>
            </a:r>
            <a:endParaRPr lang="en-US" dirty="0"/>
          </a:p>
        </p:txBody>
      </p:sp>
    </p:spTree>
    <p:extLst>
      <p:ext uri="{BB962C8B-B14F-4D97-AF65-F5344CB8AC3E}">
        <p14:creationId xmlns:p14="http://schemas.microsoft.com/office/powerpoint/2010/main" val="780013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E7901-CD09-4682-9C16-A880D03DB452}"/>
              </a:ext>
            </a:extLst>
          </p:cNvPr>
          <p:cNvSpPr>
            <a:spLocks noGrp="1"/>
          </p:cNvSpPr>
          <p:nvPr>
            <p:ph type="title"/>
          </p:nvPr>
        </p:nvSpPr>
        <p:spPr/>
        <p:txBody>
          <a:bodyPr>
            <a:normAutofit/>
          </a:bodyPr>
          <a:lstStyle/>
          <a:p>
            <a:r>
              <a:rPr lang="fr-BE" sz="5400" dirty="0">
                <a:solidFill>
                  <a:srgbClr val="FF0000"/>
                </a:solidFill>
              </a:rPr>
              <a:t>Conclusions et </a:t>
            </a:r>
            <a:r>
              <a:rPr lang="fr-BE" sz="5400" dirty="0" err="1">
                <a:solidFill>
                  <a:srgbClr val="FF0000"/>
                </a:solidFill>
              </a:rPr>
              <a:t>Take</a:t>
            </a:r>
            <a:r>
              <a:rPr lang="fr-BE" sz="5400" dirty="0">
                <a:solidFill>
                  <a:srgbClr val="FF0000"/>
                </a:solidFill>
              </a:rPr>
              <a:t> </a:t>
            </a:r>
            <a:r>
              <a:rPr lang="fr-BE" sz="5400">
                <a:solidFill>
                  <a:srgbClr val="FF0000"/>
                </a:solidFill>
              </a:rPr>
              <a:t>home message.</a:t>
            </a:r>
            <a:endParaRPr lang="fr-BE" sz="5400" dirty="0">
              <a:solidFill>
                <a:srgbClr val="FF0000"/>
              </a:solidFill>
            </a:endParaRPr>
          </a:p>
        </p:txBody>
      </p:sp>
      <p:sp>
        <p:nvSpPr>
          <p:cNvPr id="3" name="Espace réservé du contenu 2">
            <a:extLst>
              <a:ext uri="{FF2B5EF4-FFF2-40B4-BE49-F238E27FC236}">
                <a16:creationId xmlns:a16="http://schemas.microsoft.com/office/drawing/2014/main" id="{A3CBF495-6DE4-45CA-9B27-779C894EA664}"/>
              </a:ext>
            </a:extLst>
          </p:cNvPr>
          <p:cNvSpPr>
            <a:spLocks noGrp="1"/>
          </p:cNvSpPr>
          <p:nvPr>
            <p:ph sz="quarter" idx="1"/>
          </p:nvPr>
        </p:nvSpPr>
        <p:spPr/>
        <p:txBody>
          <a:bodyPr>
            <a:normAutofit/>
          </a:bodyPr>
          <a:lstStyle/>
          <a:p>
            <a:r>
              <a:rPr lang="fr-BE" sz="2000" dirty="0"/>
              <a:t>Il nous faut:</a:t>
            </a:r>
          </a:p>
          <a:p>
            <a:r>
              <a:rPr lang="fr-BE" sz="2000" dirty="0"/>
              <a:t>1-améliorer la formation du corps médical</a:t>
            </a:r>
          </a:p>
          <a:p>
            <a:r>
              <a:rPr lang="fr-BE" sz="2000" dirty="0"/>
              <a:t>2-former nos responsables politiques aux enjeux des PE et de la médecine environnementale.</a:t>
            </a:r>
          </a:p>
          <a:p>
            <a:r>
              <a:rPr lang="fr-BE" sz="2000" dirty="0"/>
              <a:t>3-Initier et accompagner l’information (étiquetage) à l’attention des groupes les plus vulnérables</a:t>
            </a:r>
          </a:p>
          <a:p>
            <a:r>
              <a:rPr lang="fr-BE" sz="2000" dirty="0"/>
              <a:t>4-Informer et protéger les femmes enceintes (1000 premiers jours)</a:t>
            </a:r>
          </a:p>
          <a:p>
            <a:r>
              <a:rPr lang="fr-BE" sz="2000" dirty="0"/>
              <a:t>5-Informer les couples en désir d’enfant</a:t>
            </a:r>
          </a:p>
          <a:p>
            <a:r>
              <a:rPr lang="fr-BE" sz="2000" dirty="0"/>
              <a:t>6-Penser aux expositions sur les lieux de travail et en dehors ( mode de vie, habitat, pollution locale…) </a:t>
            </a:r>
          </a:p>
        </p:txBody>
      </p:sp>
      <p:sp>
        <p:nvSpPr>
          <p:cNvPr id="4" name="Espace réservé du pied de page 3">
            <a:extLst>
              <a:ext uri="{FF2B5EF4-FFF2-40B4-BE49-F238E27FC236}">
                <a16:creationId xmlns:a16="http://schemas.microsoft.com/office/drawing/2014/main" id="{A54C2FBE-8469-4133-8B27-641EC743F174}"/>
              </a:ext>
            </a:extLst>
          </p:cNvPr>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217986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F8AC0-6CCB-4DC5-B9B1-81F17F9579CD}"/>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40D4B5B7-DB61-4B80-B00F-84D39683B2CA}"/>
              </a:ext>
            </a:extLst>
          </p:cNvPr>
          <p:cNvSpPr>
            <a:spLocks noGrp="1"/>
          </p:cNvSpPr>
          <p:nvPr>
            <p:ph sz="quarter" idx="1"/>
          </p:nvPr>
        </p:nvSpPr>
        <p:spPr/>
        <p:txBody>
          <a:bodyPr/>
          <a:lstStyle/>
          <a:p>
            <a:r>
              <a:rPr lang="fr-BE" dirty="0"/>
              <a:t>Ou en est-on?</a:t>
            </a:r>
          </a:p>
          <a:p>
            <a:r>
              <a:rPr lang="fr-BE" dirty="0"/>
              <a:t>Pourquoi s’intéresser à la médecine environnementale?</a:t>
            </a:r>
          </a:p>
          <a:p>
            <a:r>
              <a:rPr lang="fr-BE" dirty="0"/>
              <a:t>Droits et devoirs environnementaux du médecin.</a:t>
            </a:r>
          </a:p>
          <a:p>
            <a:r>
              <a:rPr lang="fr-BE" dirty="0"/>
              <a:t>Les défis posés par les perturbateurs endocriniens.</a:t>
            </a:r>
            <a:br>
              <a:rPr lang="fr-BE" dirty="0"/>
            </a:br>
            <a:br>
              <a:rPr lang="fr-BE" dirty="0"/>
            </a:br>
            <a:endParaRPr lang="fr-BE" dirty="0"/>
          </a:p>
        </p:txBody>
      </p:sp>
      <p:sp>
        <p:nvSpPr>
          <p:cNvPr id="4" name="Espace réservé du pied de page 3">
            <a:extLst>
              <a:ext uri="{FF2B5EF4-FFF2-40B4-BE49-F238E27FC236}">
                <a16:creationId xmlns:a16="http://schemas.microsoft.com/office/drawing/2014/main" id="{854FA2A5-3BBA-4DC8-BD5B-96502700A3BE}"/>
              </a:ext>
            </a:extLst>
          </p:cNvPr>
          <p:cNvSpPr>
            <a:spLocks noGrp="1"/>
          </p:cNvSpPr>
          <p:nvPr>
            <p:ph type="ftr" sz="quarter" idx="16"/>
          </p:nvPr>
        </p:nvSpPr>
        <p:spPr/>
        <p:txBody>
          <a:bodyPr/>
          <a:lstStyle/>
          <a:p>
            <a:r>
              <a:rPr lang="fr-BE"/>
              <a:t>Dr.J.Pauluis  ONE octobre 2018</a:t>
            </a:r>
            <a:endParaRPr lang="en-US"/>
          </a:p>
        </p:txBody>
      </p:sp>
    </p:spTree>
    <p:extLst>
      <p:ext uri="{BB962C8B-B14F-4D97-AF65-F5344CB8AC3E}">
        <p14:creationId xmlns:p14="http://schemas.microsoft.com/office/powerpoint/2010/main" val="346759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A8480-854A-472B-BD0F-6FB6A6F25325}"/>
              </a:ext>
            </a:extLst>
          </p:cNvPr>
          <p:cNvSpPr>
            <a:spLocks noGrp="1"/>
          </p:cNvSpPr>
          <p:nvPr>
            <p:ph type="title"/>
          </p:nvPr>
        </p:nvSpPr>
        <p:spPr>
          <a:xfrm>
            <a:off x="609600" y="384048"/>
            <a:ext cx="9956800" cy="1143000"/>
          </a:xfrm>
        </p:spPr>
        <p:txBody>
          <a:bodyPr/>
          <a:lstStyle/>
          <a:p>
            <a:endParaRPr lang="fr-BE" dirty="0"/>
          </a:p>
        </p:txBody>
      </p:sp>
      <p:sp>
        <p:nvSpPr>
          <p:cNvPr id="3" name="Espace réservé du contenu 2">
            <a:extLst>
              <a:ext uri="{FF2B5EF4-FFF2-40B4-BE49-F238E27FC236}">
                <a16:creationId xmlns:a16="http://schemas.microsoft.com/office/drawing/2014/main" id="{51E7E9E9-B2DA-4D11-ABD8-2436AA68F773}"/>
              </a:ext>
            </a:extLst>
          </p:cNvPr>
          <p:cNvSpPr>
            <a:spLocks noGrp="1"/>
          </p:cNvSpPr>
          <p:nvPr>
            <p:ph sz="quarter" idx="1"/>
          </p:nvPr>
        </p:nvSpPr>
        <p:spPr/>
        <p:txBody>
          <a:bodyPr/>
          <a:lstStyle/>
          <a:p>
            <a:r>
              <a:rPr lang="fr-BE" sz="3600" dirty="0"/>
              <a:t>Ou en est-on?</a:t>
            </a:r>
          </a:p>
          <a:p>
            <a:endParaRPr lang="fr-BE" dirty="0"/>
          </a:p>
        </p:txBody>
      </p:sp>
      <p:sp>
        <p:nvSpPr>
          <p:cNvPr id="4" name="Espace réservé du pied de page 3">
            <a:extLst>
              <a:ext uri="{FF2B5EF4-FFF2-40B4-BE49-F238E27FC236}">
                <a16:creationId xmlns:a16="http://schemas.microsoft.com/office/drawing/2014/main" id="{4C5E5364-BF05-4C7A-B7FD-C56F4FF51F2E}"/>
              </a:ext>
            </a:extLst>
          </p:cNvPr>
          <p:cNvSpPr>
            <a:spLocks noGrp="1"/>
          </p:cNvSpPr>
          <p:nvPr>
            <p:ph type="ftr" sz="quarter" idx="16"/>
          </p:nvPr>
        </p:nvSpPr>
        <p:spPr/>
        <p:txBody>
          <a:bodyPr/>
          <a:lstStyle/>
          <a:p>
            <a:r>
              <a:rPr lang="fr-BE"/>
              <a:t>Dr.J.Pauluis  ONE octobre 2018</a:t>
            </a:r>
            <a:endParaRPr lang="en-US"/>
          </a:p>
        </p:txBody>
      </p:sp>
    </p:spTree>
    <p:extLst>
      <p:ext uri="{BB962C8B-B14F-4D97-AF65-F5344CB8AC3E}">
        <p14:creationId xmlns:p14="http://schemas.microsoft.com/office/powerpoint/2010/main" val="131985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3EA04-AF4F-4261-88B2-7367435D85C2}"/>
              </a:ext>
            </a:extLst>
          </p:cNvPr>
          <p:cNvSpPr>
            <a:spLocks noGrp="1"/>
          </p:cNvSpPr>
          <p:nvPr>
            <p:ph type="title"/>
          </p:nvPr>
        </p:nvSpPr>
        <p:spPr/>
        <p:txBody>
          <a:bodyPr>
            <a:normAutofit fontScale="90000"/>
          </a:bodyPr>
          <a:lstStyle/>
          <a:p>
            <a:pPr algn="ctr"/>
            <a:br>
              <a:rPr lang="en-US" dirty="0"/>
            </a:br>
            <a:r>
              <a:rPr lang="en-US" sz="2000" b="1" dirty="0"/>
              <a:t>ASSEMBLEE GENERALE du Conseil </a:t>
            </a:r>
            <a:r>
              <a:rPr lang="en-US" sz="2000" b="1" dirty="0" err="1"/>
              <a:t>Supérieur</a:t>
            </a:r>
            <a:r>
              <a:rPr lang="en-US" sz="2000" b="1" dirty="0"/>
              <a:t> de la Santé</a:t>
            </a:r>
            <a:br>
              <a:rPr lang="en-US" dirty="0"/>
            </a:br>
            <a:r>
              <a:rPr lang="en-US" sz="2000" dirty="0"/>
              <a:t>Chemicals and health:</a:t>
            </a:r>
            <a:br>
              <a:rPr lang="en-US" sz="2000" dirty="0"/>
            </a:br>
            <a:r>
              <a:rPr lang="en-US" sz="2000" dirty="0"/>
              <a:t> risks and how to counteract </a:t>
            </a:r>
            <a:br>
              <a:rPr lang="en-US" sz="2000" dirty="0"/>
            </a:br>
            <a:r>
              <a:rPr lang="en-US" sz="2000" dirty="0"/>
              <a:t>15 </a:t>
            </a:r>
            <a:r>
              <a:rPr lang="en-US" sz="2000" dirty="0" err="1"/>
              <a:t>mai</a:t>
            </a:r>
            <a:r>
              <a:rPr lang="en-US" sz="2000" dirty="0"/>
              <a:t> 2019</a:t>
            </a:r>
            <a:endParaRPr lang="fr-BE" sz="2000" dirty="0"/>
          </a:p>
        </p:txBody>
      </p:sp>
      <p:pic>
        <p:nvPicPr>
          <p:cNvPr id="6" name="Espace réservé du contenu 5" descr="Une image contenant herbe, extérieur&#10;&#10;Description générée automatiquement">
            <a:extLst>
              <a:ext uri="{FF2B5EF4-FFF2-40B4-BE49-F238E27FC236}">
                <a16:creationId xmlns:a16="http://schemas.microsoft.com/office/drawing/2014/main" id="{6BD8B0B8-30C2-4C6C-94D2-970F7F2CE91C}"/>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13000" y="2093912"/>
            <a:ext cx="6350000" cy="3886200"/>
          </a:xfrm>
        </p:spPr>
      </p:pic>
      <p:sp>
        <p:nvSpPr>
          <p:cNvPr id="4" name="Espace réservé du pied de page 3">
            <a:extLst>
              <a:ext uri="{FF2B5EF4-FFF2-40B4-BE49-F238E27FC236}">
                <a16:creationId xmlns:a16="http://schemas.microsoft.com/office/drawing/2014/main" id="{69291216-2265-465F-921E-8602A9C2888E}"/>
              </a:ext>
            </a:extLst>
          </p:cNvPr>
          <p:cNvSpPr>
            <a:spLocks noGrp="1"/>
          </p:cNvSpPr>
          <p:nvPr>
            <p:ph type="ftr" sz="quarter" idx="16"/>
          </p:nvPr>
        </p:nvSpPr>
        <p:spPr/>
        <p:txBody>
          <a:bodyPr/>
          <a:lstStyle/>
          <a:p>
            <a:r>
              <a:rPr lang="fr-BE" dirty="0" err="1"/>
              <a:t>Dr.J.Pauluis</a:t>
            </a:r>
            <a:r>
              <a:rPr lang="fr-BE" dirty="0"/>
              <a:t>  AMUB 2019</a:t>
            </a:r>
            <a:endParaRPr lang="en-US" dirty="0"/>
          </a:p>
        </p:txBody>
      </p:sp>
    </p:spTree>
    <p:extLst>
      <p:ext uri="{BB962C8B-B14F-4D97-AF65-F5344CB8AC3E}">
        <p14:creationId xmlns:p14="http://schemas.microsoft.com/office/powerpoint/2010/main" val="177117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501A9-667A-4891-846B-F6FC0221BE62}"/>
              </a:ext>
            </a:extLst>
          </p:cNvPr>
          <p:cNvSpPr>
            <a:spLocks noGrp="1"/>
          </p:cNvSpPr>
          <p:nvPr>
            <p:ph type="title"/>
          </p:nvPr>
        </p:nvSpPr>
        <p:spPr/>
        <p:txBody>
          <a:bodyPr/>
          <a:lstStyle/>
          <a:p>
            <a:r>
              <a:rPr lang="fr-FR" dirty="0"/>
              <a:t>Plan national perturbateur </a:t>
            </a:r>
            <a:r>
              <a:rPr lang="fr-FR" dirty="0" err="1"/>
              <a:t>endocriens</a:t>
            </a:r>
            <a:r>
              <a:rPr lang="fr-FR" dirty="0"/>
              <a:t> (NAPED) 2022-2026.</a:t>
            </a:r>
            <a:endParaRPr lang="fr-BE" dirty="0"/>
          </a:p>
        </p:txBody>
      </p:sp>
      <p:sp>
        <p:nvSpPr>
          <p:cNvPr id="3" name="Espace réservé du contenu 2">
            <a:extLst>
              <a:ext uri="{FF2B5EF4-FFF2-40B4-BE49-F238E27FC236}">
                <a16:creationId xmlns:a16="http://schemas.microsoft.com/office/drawing/2014/main" id="{1026AFB1-05CE-4FE0-9CBA-74313EF8744E}"/>
              </a:ext>
            </a:extLst>
          </p:cNvPr>
          <p:cNvSpPr>
            <a:spLocks noGrp="1"/>
          </p:cNvSpPr>
          <p:nvPr>
            <p:ph sz="quarter" idx="1"/>
          </p:nvPr>
        </p:nvSpPr>
        <p:spPr/>
        <p:txBody>
          <a:bodyPr/>
          <a:lstStyle/>
          <a:p>
            <a:r>
              <a:rPr lang="fr-BE" dirty="0"/>
              <a:t>Action a1: Accroitre la sensibilisation des autorités compétentes et du monde politique à la problématique des </a:t>
            </a:r>
            <a:r>
              <a:rPr lang="fr-BE" dirty="0" err="1"/>
              <a:t>Pes</a:t>
            </a:r>
            <a:r>
              <a:rPr lang="fr-BE" dirty="0"/>
              <a:t>. (RW-FORPROTES)</a:t>
            </a:r>
          </a:p>
          <a:p>
            <a:r>
              <a:rPr lang="fr-BE" dirty="0"/>
              <a:t>Action a2:Coordonner et renforcer les actions de sensibilisation à destination du grand public, et plus particulièrement des publics vulnérables.</a:t>
            </a:r>
          </a:p>
          <a:p>
            <a:r>
              <a:rPr lang="fr-BE" dirty="0"/>
              <a:t>Action a4:Proposer des outils de formation sur les </a:t>
            </a:r>
            <a:r>
              <a:rPr lang="fr-BE" dirty="0" err="1"/>
              <a:t>Pes</a:t>
            </a:r>
            <a:r>
              <a:rPr lang="fr-BE" dirty="0"/>
              <a:t> adaptés aux différents publics. (RW-FORPROTES)</a:t>
            </a:r>
          </a:p>
          <a:p>
            <a:endParaRPr lang="fr-BE" dirty="0"/>
          </a:p>
          <a:p>
            <a:endParaRPr lang="fr-BE" dirty="0"/>
          </a:p>
        </p:txBody>
      </p:sp>
      <p:sp>
        <p:nvSpPr>
          <p:cNvPr id="4" name="Espace réservé du pied de page 3">
            <a:extLst>
              <a:ext uri="{FF2B5EF4-FFF2-40B4-BE49-F238E27FC236}">
                <a16:creationId xmlns:a16="http://schemas.microsoft.com/office/drawing/2014/main" id="{37A75F8F-0E0E-4D6D-A37B-45E92FAEA685}"/>
              </a:ext>
            </a:extLst>
          </p:cNvPr>
          <p:cNvSpPr>
            <a:spLocks noGrp="1"/>
          </p:cNvSpPr>
          <p:nvPr>
            <p:ph type="ftr" sz="quarter" idx="16"/>
          </p:nvPr>
        </p:nvSpPr>
        <p:spPr/>
        <p:txBody>
          <a:bodyPr/>
          <a:lstStyle/>
          <a:p>
            <a:r>
              <a:rPr lang="fr-BE"/>
              <a:t>Dr.J.Pauluis  ONE octobre 2018</a:t>
            </a:r>
            <a:endParaRPr lang="en-US"/>
          </a:p>
        </p:txBody>
      </p:sp>
    </p:spTree>
    <p:extLst>
      <p:ext uri="{BB962C8B-B14F-4D97-AF65-F5344CB8AC3E}">
        <p14:creationId xmlns:p14="http://schemas.microsoft.com/office/powerpoint/2010/main" val="62589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6"/>
          </p:nvPr>
        </p:nvSpPr>
        <p:spPr>
          <a:xfrm rot="5400000">
            <a:off x="10226100" y="4339365"/>
            <a:ext cx="939068" cy="1606296"/>
          </a:xfrm>
        </p:spPr>
        <p:txBody>
          <a:bodyPr/>
          <a:lstStyle/>
          <a:p>
            <a:pPr defTabSz="685800">
              <a:defRPr/>
            </a:pPr>
            <a:r>
              <a:rPr lang="fr-BE" dirty="0" err="1">
                <a:solidFill>
                  <a:srgbClr val="3E3D2D"/>
                </a:solidFill>
                <a:latin typeface="Calibri"/>
              </a:rPr>
              <a:t>Dr.J.Pauluis</a:t>
            </a:r>
            <a:r>
              <a:rPr lang="fr-BE" dirty="0">
                <a:solidFill>
                  <a:srgbClr val="3E3D2D"/>
                </a:solidFill>
                <a:latin typeface="Calibri"/>
              </a:rPr>
              <a:t>  AMUB 2019</a:t>
            </a:r>
            <a:endParaRPr lang="en-US" dirty="0">
              <a:solidFill>
                <a:srgbClr val="3E3D2D"/>
              </a:solidFill>
              <a:latin typeface="Calibri"/>
            </a:endParaRPr>
          </a:p>
        </p:txBody>
      </p:sp>
      <p:sp>
        <p:nvSpPr>
          <p:cNvPr id="5" name="ZoneTexte 4"/>
          <p:cNvSpPr txBox="1"/>
          <p:nvPr/>
        </p:nvSpPr>
        <p:spPr>
          <a:xfrm>
            <a:off x="2351314" y="2927914"/>
            <a:ext cx="6750918" cy="523220"/>
          </a:xfrm>
          <a:prstGeom prst="rect">
            <a:avLst/>
          </a:prstGeom>
          <a:solidFill>
            <a:schemeClr val="bg1"/>
          </a:solidFill>
          <a:ln w="9525">
            <a:solidFill>
              <a:schemeClr val="tx1"/>
            </a:solidFill>
          </a:ln>
        </p:spPr>
        <p:txBody>
          <a:bodyPr wrap="square" rtlCol="0">
            <a:spAutoFit/>
          </a:bodyPr>
          <a:lstStyle/>
          <a:p>
            <a:pPr defTabSz="685800">
              <a:defRPr/>
            </a:pPr>
            <a:r>
              <a:rPr lang="fr-BE" sz="2800" dirty="0">
                <a:solidFill>
                  <a:srgbClr val="71685A">
                    <a:lumMod val="75000"/>
                  </a:srgbClr>
                </a:solidFill>
                <a:latin typeface="Calibri"/>
              </a:rPr>
              <a:t>Gestion-RISQUE</a:t>
            </a:r>
            <a:r>
              <a:rPr lang="fr-BE" sz="2800" dirty="0">
                <a:solidFill>
                  <a:prstClr val="black"/>
                </a:solidFill>
                <a:latin typeface="Calibri"/>
              </a:rPr>
              <a:t> ≈  </a:t>
            </a:r>
            <a:r>
              <a:rPr lang="fr-BE" sz="2800" dirty="0">
                <a:solidFill>
                  <a:srgbClr val="CAF278">
                    <a:lumMod val="50000"/>
                  </a:srgbClr>
                </a:solidFill>
                <a:latin typeface="Calibri"/>
              </a:rPr>
              <a:t>TOXICITE  </a:t>
            </a:r>
            <a:r>
              <a:rPr lang="fr-BE" sz="2800" dirty="0">
                <a:solidFill>
                  <a:prstClr val="black"/>
                </a:solidFill>
                <a:latin typeface="Calibri"/>
              </a:rPr>
              <a:t>X </a:t>
            </a:r>
            <a:r>
              <a:rPr lang="fr-BE" sz="2800" dirty="0">
                <a:solidFill>
                  <a:srgbClr val="FF6700">
                    <a:lumMod val="75000"/>
                  </a:srgbClr>
                </a:solidFill>
                <a:latin typeface="Calibri"/>
              </a:rPr>
              <a:t>EXPOSITION</a:t>
            </a:r>
          </a:p>
        </p:txBody>
      </p:sp>
      <p:sp>
        <p:nvSpPr>
          <p:cNvPr id="7" name="Rectangle 6"/>
          <p:cNvSpPr/>
          <p:nvPr/>
        </p:nvSpPr>
        <p:spPr>
          <a:xfrm>
            <a:off x="7026657" y="2344474"/>
            <a:ext cx="1235735" cy="56287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FŒTUS</a:t>
            </a:r>
          </a:p>
          <a:p>
            <a:pPr algn="ctr" defTabSz="685800">
              <a:defRPr/>
            </a:pPr>
            <a:endParaRPr lang="fr-BE" sz="1350" dirty="0">
              <a:solidFill>
                <a:prstClr val="black"/>
              </a:solidFill>
              <a:latin typeface="Calibri"/>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5403" y="1267568"/>
            <a:ext cx="285698" cy="285698"/>
          </a:xfrm>
          <a:prstGeom prst="rect">
            <a:avLst/>
          </a:prstGeom>
        </p:spPr>
      </p:pic>
      <p:sp>
        <p:nvSpPr>
          <p:cNvPr id="13" name="Rectangle 12"/>
          <p:cNvSpPr/>
          <p:nvPr/>
        </p:nvSpPr>
        <p:spPr>
          <a:xfrm>
            <a:off x="5017683" y="103375"/>
            <a:ext cx="2734501" cy="144994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600" b="1" dirty="0">
                <a:solidFill>
                  <a:srgbClr val="FF0000"/>
                </a:solidFill>
                <a:latin typeface="Calibri"/>
              </a:rPr>
              <a:t>Perturbateurs endocriniens</a:t>
            </a:r>
          </a:p>
          <a:p>
            <a:pPr defTabSz="685800">
              <a:defRPr/>
            </a:pPr>
            <a:r>
              <a:rPr lang="fr-BE" sz="1100" b="1" dirty="0">
                <a:solidFill>
                  <a:srgbClr val="FF0000"/>
                </a:solidFill>
                <a:latin typeface="Calibri"/>
              </a:rPr>
              <a:t>Âge de l’exposition</a:t>
            </a:r>
          </a:p>
          <a:p>
            <a:pPr defTabSz="685800">
              <a:defRPr/>
            </a:pPr>
            <a:r>
              <a:rPr lang="fr-BE" sz="1100" b="1" dirty="0">
                <a:solidFill>
                  <a:srgbClr val="FF0000"/>
                </a:solidFill>
                <a:latin typeface="Calibri"/>
              </a:rPr>
              <a:t>Dynamique dose-réponse non traditionnelle</a:t>
            </a:r>
          </a:p>
          <a:p>
            <a:pPr defTabSz="685800">
              <a:defRPr/>
            </a:pPr>
            <a:r>
              <a:rPr lang="fr-BE" sz="1100" b="1" dirty="0">
                <a:solidFill>
                  <a:srgbClr val="FF0000"/>
                </a:solidFill>
                <a:latin typeface="Calibri"/>
              </a:rPr>
              <a:t>Latence exposition et effets</a:t>
            </a:r>
          </a:p>
          <a:p>
            <a:pPr defTabSz="685800">
              <a:defRPr/>
            </a:pPr>
            <a:r>
              <a:rPr lang="fr-BE" sz="1100" b="1" dirty="0">
                <a:solidFill>
                  <a:srgbClr val="FF0000"/>
                </a:solidFill>
                <a:latin typeface="Calibri"/>
              </a:rPr>
              <a:t>Effets </a:t>
            </a:r>
            <a:r>
              <a:rPr lang="fr-BE" sz="1100" b="1" dirty="0" err="1">
                <a:solidFill>
                  <a:srgbClr val="FF0000"/>
                </a:solidFill>
                <a:latin typeface="Calibri"/>
              </a:rPr>
              <a:t>épigénétiques</a:t>
            </a:r>
            <a:r>
              <a:rPr lang="fr-BE" sz="1100" b="1" dirty="0">
                <a:solidFill>
                  <a:srgbClr val="FF0000"/>
                </a:solidFill>
                <a:latin typeface="Calibri"/>
              </a:rPr>
              <a:t> et </a:t>
            </a:r>
            <a:r>
              <a:rPr lang="fr-BE" sz="1100" b="1" dirty="0" err="1">
                <a:solidFill>
                  <a:srgbClr val="FF0000"/>
                </a:solidFill>
                <a:latin typeface="Calibri"/>
              </a:rPr>
              <a:t>transgénérationnels</a:t>
            </a:r>
            <a:endParaRPr lang="fr-BE" sz="1100" b="1" dirty="0">
              <a:solidFill>
                <a:srgbClr val="FF0000"/>
              </a:solidFill>
              <a:latin typeface="Calibri"/>
            </a:endParaRPr>
          </a:p>
          <a:p>
            <a:pPr algn="ctr" defTabSz="685800">
              <a:defRPr/>
            </a:pPr>
            <a:endParaRPr lang="fr-BE" sz="750" dirty="0">
              <a:solidFill>
                <a:prstClr val="black"/>
              </a:solidFill>
              <a:latin typeface="Calibri"/>
            </a:endParaRPr>
          </a:p>
          <a:p>
            <a:pPr algn="ctr" defTabSz="685800">
              <a:defRPr/>
            </a:pPr>
            <a:endParaRPr lang="fr-BE" sz="1350" dirty="0">
              <a:solidFill>
                <a:prstClr val="black"/>
              </a:solidFill>
              <a:latin typeface="Calibri"/>
            </a:endParaRPr>
          </a:p>
        </p:txBody>
      </p:sp>
      <p:sp>
        <p:nvSpPr>
          <p:cNvPr id="14" name="Rectangle 13"/>
          <p:cNvSpPr/>
          <p:nvPr/>
        </p:nvSpPr>
        <p:spPr>
          <a:xfrm>
            <a:off x="5022892" y="1765744"/>
            <a:ext cx="1235735" cy="44369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Facteurs de susceptibilités</a:t>
            </a:r>
          </a:p>
          <a:p>
            <a:pPr algn="ctr" defTabSz="685800">
              <a:defRPr/>
            </a:pPr>
            <a:endParaRPr lang="fr-BE" sz="1350" dirty="0">
              <a:solidFill>
                <a:prstClr val="black"/>
              </a:solidFill>
              <a:latin typeface="Calibri"/>
            </a:endParaRPr>
          </a:p>
        </p:txBody>
      </p:sp>
      <p:sp>
        <p:nvSpPr>
          <p:cNvPr id="15" name="Rectangle 14"/>
          <p:cNvSpPr/>
          <p:nvPr/>
        </p:nvSpPr>
        <p:spPr>
          <a:xfrm>
            <a:off x="6365575" y="1731238"/>
            <a:ext cx="1483744" cy="56287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Faible exposition, faible dose</a:t>
            </a:r>
          </a:p>
          <a:p>
            <a:pPr algn="ctr" defTabSz="685800">
              <a:defRPr/>
            </a:pPr>
            <a:r>
              <a:rPr lang="fr-BE" sz="750" dirty="0" err="1">
                <a:solidFill>
                  <a:prstClr val="black"/>
                </a:solidFill>
                <a:latin typeface="Calibri"/>
              </a:rPr>
              <a:t>Bioaccumation</a:t>
            </a:r>
            <a:endParaRPr lang="fr-BE" sz="750" dirty="0">
              <a:solidFill>
                <a:prstClr val="black"/>
              </a:solidFill>
              <a:latin typeface="Calibri"/>
            </a:endParaRPr>
          </a:p>
          <a:p>
            <a:pPr algn="ctr" defTabSz="685800">
              <a:defRPr/>
            </a:pPr>
            <a:endParaRPr lang="fr-BE" sz="1350" dirty="0">
              <a:solidFill>
                <a:prstClr val="black"/>
              </a:solidFill>
              <a:latin typeface="Calibri"/>
            </a:endParaRPr>
          </a:p>
        </p:txBody>
      </p:sp>
      <p:sp>
        <p:nvSpPr>
          <p:cNvPr id="16" name="Rectangle 15"/>
          <p:cNvSpPr/>
          <p:nvPr/>
        </p:nvSpPr>
        <p:spPr>
          <a:xfrm>
            <a:off x="5405887" y="2337634"/>
            <a:ext cx="1554912" cy="562874"/>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EFFET COCKTAIL</a:t>
            </a:r>
          </a:p>
          <a:p>
            <a:pPr algn="ctr" defTabSz="685800">
              <a:defRPr/>
            </a:pPr>
            <a:r>
              <a:rPr lang="fr-BE" sz="750" dirty="0">
                <a:solidFill>
                  <a:prstClr val="black"/>
                </a:solidFill>
                <a:latin typeface="Calibri"/>
              </a:rPr>
              <a:t>Synergies antagonistes</a:t>
            </a:r>
          </a:p>
          <a:p>
            <a:pPr algn="ctr" defTabSz="685800">
              <a:defRPr/>
            </a:pPr>
            <a:r>
              <a:rPr lang="fr-BE" sz="750" dirty="0">
                <a:solidFill>
                  <a:prstClr val="black"/>
                </a:solidFill>
                <a:latin typeface="Calibri"/>
              </a:rPr>
              <a:t>148.000 substances</a:t>
            </a:r>
          </a:p>
          <a:p>
            <a:pPr algn="ctr" defTabSz="685800">
              <a:defRPr/>
            </a:pPr>
            <a:endParaRPr lang="fr-BE" sz="1350" dirty="0">
              <a:solidFill>
                <a:prstClr val="black"/>
              </a:solidFill>
              <a:latin typeface="Calibri"/>
            </a:endParaRPr>
          </a:p>
        </p:txBody>
      </p:sp>
      <p:sp>
        <p:nvSpPr>
          <p:cNvPr id="17" name="Rectangle 16"/>
          <p:cNvSpPr/>
          <p:nvPr/>
        </p:nvSpPr>
        <p:spPr>
          <a:xfrm>
            <a:off x="7849319" y="246384"/>
            <a:ext cx="750498" cy="4593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24/24</a:t>
            </a:r>
          </a:p>
          <a:p>
            <a:pPr algn="ctr" defTabSz="685800">
              <a:defRPr/>
            </a:pPr>
            <a:r>
              <a:rPr lang="fr-BE" sz="1350" dirty="0">
                <a:solidFill>
                  <a:prstClr val="black"/>
                </a:solidFill>
                <a:latin typeface="Calibri"/>
              </a:rPr>
              <a:t>7j/7j</a:t>
            </a:r>
          </a:p>
          <a:p>
            <a:pPr algn="ctr" defTabSz="685800">
              <a:defRPr/>
            </a:pPr>
            <a:endParaRPr lang="fr-BE" sz="1350" dirty="0">
              <a:solidFill>
                <a:prstClr val="black"/>
              </a:solidFill>
              <a:latin typeface="Calibri"/>
            </a:endParaRPr>
          </a:p>
        </p:txBody>
      </p:sp>
      <p:sp>
        <p:nvSpPr>
          <p:cNvPr id="18" name="Rectangle 17"/>
          <p:cNvSpPr/>
          <p:nvPr/>
        </p:nvSpPr>
        <p:spPr>
          <a:xfrm>
            <a:off x="8954578" y="223148"/>
            <a:ext cx="1022231" cy="6410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FAIBLES</a:t>
            </a:r>
          </a:p>
          <a:p>
            <a:pPr algn="ctr" defTabSz="685800">
              <a:defRPr/>
            </a:pPr>
            <a:r>
              <a:rPr lang="fr-BE" sz="1350" dirty="0">
                <a:solidFill>
                  <a:prstClr val="black"/>
                </a:solidFill>
                <a:latin typeface="Calibri"/>
              </a:rPr>
              <a:t>DOSES</a:t>
            </a:r>
          </a:p>
          <a:p>
            <a:pPr algn="ctr" defTabSz="685800">
              <a:defRPr/>
            </a:pPr>
            <a:r>
              <a:rPr lang="fr-BE" sz="750" dirty="0">
                <a:solidFill>
                  <a:prstClr val="black"/>
                </a:solidFill>
                <a:latin typeface="Calibri"/>
              </a:rPr>
              <a:t>Eloignement, dilution</a:t>
            </a:r>
          </a:p>
          <a:p>
            <a:pPr algn="ctr" defTabSz="685800">
              <a:defRPr/>
            </a:pPr>
            <a:endParaRPr lang="fr-BE" sz="1350" dirty="0">
              <a:solidFill>
                <a:prstClr val="black"/>
              </a:solidFill>
              <a:latin typeface="Calibri"/>
            </a:endParaRPr>
          </a:p>
        </p:txBody>
      </p:sp>
      <p:sp>
        <p:nvSpPr>
          <p:cNvPr id="19" name="Rectangle 18"/>
          <p:cNvSpPr/>
          <p:nvPr/>
        </p:nvSpPr>
        <p:spPr>
          <a:xfrm>
            <a:off x="7965777" y="1053303"/>
            <a:ext cx="1639019" cy="4593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VOIES EXPOSITION</a:t>
            </a:r>
          </a:p>
          <a:p>
            <a:pPr algn="ctr" defTabSz="685800">
              <a:defRPr/>
            </a:pPr>
            <a:r>
              <a:rPr lang="fr-BE" sz="750" dirty="0">
                <a:solidFill>
                  <a:prstClr val="black"/>
                </a:solidFill>
                <a:latin typeface="Calibri"/>
              </a:rPr>
              <a:t>Air, alimentation, cutanée, radiation</a:t>
            </a:r>
          </a:p>
          <a:p>
            <a:pPr algn="ctr" defTabSz="685800">
              <a:defRPr/>
            </a:pPr>
            <a:endParaRPr lang="fr-BE" sz="1350" dirty="0">
              <a:solidFill>
                <a:prstClr val="black"/>
              </a:solidFill>
              <a:latin typeface="Calibri"/>
            </a:endParaRPr>
          </a:p>
        </p:txBody>
      </p:sp>
      <p:sp>
        <p:nvSpPr>
          <p:cNvPr id="20" name="Rectangle 19"/>
          <p:cNvSpPr/>
          <p:nvPr/>
        </p:nvSpPr>
        <p:spPr>
          <a:xfrm>
            <a:off x="8328248" y="2309874"/>
            <a:ext cx="1747118" cy="4593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NIVEAUX EXPOSITION</a:t>
            </a:r>
          </a:p>
          <a:p>
            <a:pPr algn="ctr" defTabSz="685800">
              <a:defRPr/>
            </a:pPr>
            <a:r>
              <a:rPr lang="fr-BE" sz="750" dirty="0">
                <a:solidFill>
                  <a:prstClr val="black"/>
                </a:solidFill>
                <a:latin typeface="Calibri"/>
              </a:rPr>
              <a:t>Mondiale, locale, indoor pollution</a:t>
            </a:r>
          </a:p>
          <a:p>
            <a:pPr algn="ctr" defTabSz="685800">
              <a:defRPr/>
            </a:pPr>
            <a:endParaRPr lang="fr-BE" sz="1350" dirty="0">
              <a:solidFill>
                <a:prstClr val="black"/>
              </a:solidFill>
              <a:latin typeface="Calibri"/>
            </a:endParaRPr>
          </a:p>
        </p:txBody>
      </p:sp>
      <p:sp>
        <p:nvSpPr>
          <p:cNvPr id="21" name="Rectangle 20"/>
          <p:cNvSpPr/>
          <p:nvPr/>
        </p:nvSpPr>
        <p:spPr>
          <a:xfrm>
            <a:off x="9002907" y="1629935"/>
            <a:ext cx="1287494" cy="55463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MODELISATION</a:t>
            </a:r>
            <a:endParaRPr lang="fr-BE" sz="750" dirty="0">
              <a:solidFill>
                <a:prstClr val="black"/>
              </a:solidFill>
              <a:latin typeface="Calibri"/>
            </a:endParaRPr>
          </a:p>
          <a:p>
            <a:pPr algn="ctr" defTabSz="685800">
              <a:defRPr/>
            </a:pPr>
            <a:r>
              <a:rPr lang="fr-BE" sz="750" dirty="0">
                <a:solidFill>
                  <a:prstClr val="black"/>
                </a:solidFill>
                <a:latin typeface="Calibri"/>
              </a:rPr>
              <a:t>Dispersion aérienne, </a:t>
            </a:r>
            <a:r>
              <a:rPr lang="fr-BE" sz="750" dirty="0" err="1">
                <a:solidFill>
                  <a:prstClr val="black"/>
                </a:solidFill>
                <a:latin typeface="Calibri"/>
              </a:rPr>
              <a:t>lipo-hydrophyle</a:t>
            </a:r>
            <a:r>
              <a:rPr lang="fr-BE" sz="750" dirty="0">
                <a:solidFill>
                  <a:prstClr val="black"/>
                </a:solidFill>
                <a:latin typeface="Calibri"/>
              </a:rPr>
              <a:t>, </a:t>
            </a:r>
            <a:r>
              <a:rPr lang="fr-BE" sz="750" dirty="0" err="1">
                <a:solidFill>
                  <a:prstClr val="black"/>
                </a:solidFill>
                <a:latin typeface="Calibri"/>
              </a:rPr>
              <a:t>bioaccumation</a:t>
            </a:r>
            <a:r>
              <a:rPr lang="fr-BE" sz="750" dirty="0">
                <a:solidFill>
                  <a:prstClr val="black"/>
                </a:solidFill>
                <a:latin typeface="Calibri"/>
              </a:rPr>
              <a:t>…</a:t>
            </a:r>
            <a:endParaRPr lang="fr-BE" sz="1350" dirty="0">
              <a:solidFill>
                <a:prstClr val="black"/>
              </a:solidFill>
              <a:latin typeface="Calibri"/>
            </a:endParaRPr>
          </a:p>
          <a:p>
            <a:pPr algn="ctr" defTabSz="685800">
              <a:defRPr/>
            </a:pPr>
            <a:endParaRPr lang="fr-BE" sz="1350" dirty="0">
              <a:solidFill>
                <a:prstClr val="black"/>
              </a:solidFill>
              <a:latin typeface="Calibri"/>
            </a:endParaRPr>
          </a:p>
        </p:txBody>
      </p:sp>
      <p:sp>
        <p:nvSpPr>
          <p:cNvPr id="22" name="Rectangle 21"/>
          <p:cNvSpPr/>
          <p:nvPr/>
        </p:nvSpPr>
        <p:spPr>
          <a:xfrm>
            <a:off x="9080740" y="2842720"/>
            <a:ext cx="1177506" cy="45935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CONDITIONS de VIE, </a:t>
            </a:r>
            <a:r>
              <a:rPr lang="fr-BE" sz="750" dirty="0">
                <a:solidFill>
                  <a:prstClr val="black"/>
                </a:solidFill>
                <a:latin typeface="Calibri"/>
              </a:rPr>
              <a:t>précarité</a:t>
            </a:r>
          </a:p>
          <a:p>
            <a:pPr algn="ctr" defTabSz="685800">
              <a:defRPr/>
            </a:pPr>
            <a:endParaRPr lang="fr-BE" sz="1350" dirty="0">
              <a:solidFill>
                <a:prstClr val="black"/>
              </a:solidFill>
              <a:latin typeface="Calibri"/>
            </a:endParaRPr>
          </a:p>
        </p:txBody>
      </p:sp>
      <p:sp>
        <p:nvSpPr>
          <p:cNvPr id="23" name="Rectangle 22"/>
          <p:cNvSpPr/>
          <p:nvPr/>
        </p:nvSpPr>
        <p:spPr>
          <a:xfrm>
            <a:off x="1757205" y="157188"/>
            <a:ext cx="1416890" cy="4593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b="1" dirty="0">
                <a:solidFill>
                  <a:prstClr val="black"/>
                </a:solidFill>
                <a:latin typeface="Calibri"/>
              </a:rPr>
              <a:t>RETARD SOCIETAL</a:t>
            </a:r>
          </a:p>
          <a:p>
            <a:pPr algn="ctr" defTabSz="685800">
              <a:defRPr/>
            </a:pPr>
            <a:endParaRPr lang="fr-BE" sz="1350" dirty="0">
              <a:solidFill>
                <a:prstClr val="black"/>
              </a:solidFill>
              <a:latin typeface="Calibri"/>
            </a:endParaRPr>
          </a:p>
        </p:txBody>
      </p:sp>
      <p:sp>
        <p:nvSpPr>
          <p:cNvPr id="24" name="Rectangle 23"/>
          <p:cNvSpPr/>
          <p:nvPr/>
        </p:nvSpPr>
        <p:spPr>
          <a:xfrm>
            <a:off x="1768917" y="914917"/>
            <a:ext cx="1397480" cy="52461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POLITIQUES COMPLEXES</a:t>
            </a:r>
            <a:endParaRPr lang="fr-BE" sz="750" dirty="0">
              <a:solidFill>
                <a:prstClr val="black"/>
              </a:solidFill>
              <a:latin typeface="Calibri"/>
            </a:endParaRPr>
          </a:p>
          <a:p>
            <a:pPr algn="ctr" defTabSz="685800">
              <a:defRPr/>
            </a:pPr>
            <a:r>
              <a:rPr lang="fr-BE" sz="750" dirty="0">
                <a:solidFill>
                  <a:prstClr val="black"/>
                </a:solidFill>
                <a:latin typeface="Calibri"/>
              </a:rPr>
              <a:t>Dispersion des compétences</a:t>
            </a:r>
            <a:endParaRPr lang="fr-BE" sz="1350" dirty="0">
              <a:solidFill>
                <a:prstClr val="black"/>
              </a:solidFill>
              <a:latin typeface="Calibri"/>
            </a:endParaRPr>
          </a:p>
          <a:p>
            <a:pPr algn="ctr" defTabSz="685800">
              <a:defRPr/>
            </a:pPr>
            <a:endParaRPr lang="fr-BE" sz="1350" dirty="0">
              <a:solidFill>
                <a:prstClr val="black"/>
              </a:solidFill>
              <a:latin typeface="Calibri"/>
            </a:endParaRPr>
          </a:p>
        </p:txBody>
      </p:sp>
      <p:sp>
        <p:nvSpPr>
          <p:cNvPr id="25" name="Rectangle 24"/>
          <p:cNvSpPr/>
          <p:nvPr/>
        </p:nvSpPr>
        <p:spPr>
          <a:xfrm>
            <a:off x="2010315" y="1678917"/>
            <a:ext cx="1639019" cy="4593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LOBBYS</a:t>
            </a:r>
          </a:p>
          <a:p>
            <a:pPr algn="ctr" defTabSz="685800">
              <a:defRPr/>
            </a:pPr>
            <a:endParaRPr lang="fr-BE" sz="1350" dirty="0">
              <a:solidFill>
                <a:prstClr val="black"/>
              </a:solidFill>
              <a:latin typeface="Calibri"/>
            </a:endParaRPr>
          </a:p>
        </p:txBody>
      </p:sp>
      <p:sp>
        <p:nvSpPr>
          <p:cNvPr id="26" name="Rectangle 25"/>
          <p:cNvSpPr/>
          <p:nvPr/>
        </p:nvSpPr>
        <p:spPr>
          <a:xfrm>
            <a:off x="3783155" y="1685950"/>
            <a:ext cx="1016701" cy="4593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Querelles d’EXPERTS</a:t>
            </a:r>
          </a:p>
          <a:p>
            <a:pPr algn="ctr" defTabSz="685800">
              <a:defRPr/>
            </a:pPr>
            <a:endParaRPr lang="fr-BE" sz="1350" dirty="0">
              <a:solidFill>
                <a:prstClr val="black"/>
              </a:solidFill>
              <a:latin typeface="Calibri"/>
            </a:endParaRPr>
          </a:p>
        </p:txBody>
      </p:sp>
      <p:sp>
        <p:nvSpPr>
          <p:cNvPr id="27" name="Rectangle 26"/>
          <p:cNvSpPr/>
          <p:nvPr/>
        </p:nvSpPr>
        <p:spPr>
          <a:xfrm>
            <a:off x="3434993" y="825262"/>
            <a:ext cx="1314094" cy="64895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600" b="1" dirty="0">
                <a:solidFill>
                  <a:srgbClr val="00B050"/>
                </a:solidFill>
                <a:latin typeface="Calibri"/>
              </a:rPr>
              <a:t>Externalités</a:t>
            </a:r>
            <a:r>
              <a:rPr lang="fr-BE" sz="1600" dirty="0">
                <a:solidFill>
                  <a:srgbClr val="00B050"/>
                </a:solidFill>
                <a:latin typeface="Calibri"/>
              </a:rPr>
              <a:t> </a:t>
            </a:r>
            <a:r>
              <a:rPr lang="fr-BE" sz="1600" b="1" dirty="0">
                <a:solidFill>
                  <a:srgbClr val="00B050"/>
                </a:solidFill>
                <a:latin typeface="Calibri"/>
              </a:rPr>
              <a:t>négatives</a:t>
            </a:r>
          </a:p>
          <a:p>
            <a:pPr algn="ctr" defTabSz="685800">
              <a:defRPr/>
            </a:pPr>
            <a:endParaRPr lang="fr-BE" sz="1350" dirty="0">
              <a:solidFill>
                <a:prstClr val="black"/>
              </a:solidFill>
              <a:latin typeface="Calibri"/>
            </a:endParaRPr>
          </a:p>
        </p:txBody>
      </p:sp>
      <p:sp>
        <p:nvSpPr>
          <p:cNvPr id="28" name="Rectangle 27"/>
          <p:cNvSpPr/>
          <p:nvPr/>
        </p:nvSpPr>
        <p:spPr>
          <a:xfrm>
            <a:off x="3845893" y="2389391"/>
            <a:ext cx="1327850" cy="45935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black"/>
                </a:solidFill>
                <a:latin typeface="Calibri"/>
              </a:rPr>
              <a:t>ALTERATION de fonctionnement</a:t>
            </a:r>
          </a:p>
          <a:p>
            <a:pPr algn="ctr" defTabSz="685800">
              <a:defRPr/>
            </a:pPr>
            <a:endParaRPr lang="fr-BE" sz="1350" dirty="0">
              <a:solidFill>
                <a:prstClr val="black"/>
              </a:solidFill>
              <a:latin typeface="Calibri"/>
            </a:endParaRPr>
          </a:p>
        </p:txBody>
      </p:sp>
      <p:sp>
        <p:nvSpPr>
          <p:cNvPr id="29" name="Rectangle 28"/>
          <p:cNvSpPr/>
          <p:nvPr/>
        </p:nvSpPr>
        <p:spPr>
          <a:xfrm>
            <a:off x="1922684" y="2292346"/>
            <a:ext cx="1278022" cy="60816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400" b="1" dirty="0">
                <a:solidFill>
                  <a:srgbClr val="00B050"/>
                </a:solidFill>
                <a:latin typeface="Calibri"/>
              </a:rPr>
              <a:t>ATTENTES de la population</a:t>
            </a:r>
          </a:p>
          <a:p>
            <a:pPr algn="ctr" defTabSz="685800">
              <a:defRPr/>
            </a:pPr>
            <a:endParaRPr lang="fr-BE" sz="1350" dirty="0">
              <a:solidFill>
                <a:prstClr val="black"/>
              </a:solidFill>
              <a:latin typeface="Calibri"/>
            </a:endParaRPr>
          </a:p>
        </p:txBody>
      </p:sp>
      <p:sp>
        <p:nvSpPr>
          <p:cNvPr id="30" name="Rectangle 29"/>
          <p:cNvSpPr/>
          <p:nvPr/>
        </p:nvSpPr>
        <p:spPr>
          <a:xfrm>
            <a:off x="1720528" y="3672349"/>
            <a:ext cx="1469672" cy="6519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b="1" dirty="0">
                <a:solidFill>
                  <a:prstClr val="white"/>
                </a:solidFill>
                <a:latin typeface="Calibri"/>
              </a:rPr>
              <a:t>ENSEIGNEMENT</a:t>
            </a:r>
          </a:p>
          <a:p>
            <a:pPr algn="ctr" defTabSz="685800">
              <a:defRPr/>
            </a:pPr>
            <a:r>
              <a:rPr lang="fr-BE" sz="1100" dirty="0">
                <a:solidFill>
                  <a:prstClr val="white"/>
                </a:solidFill>
                <a:latin typeface="Calibri"/>
              </a:rPr>
              <a:t>Cursus, </a:t>
            </a:r>
          </a:p>
          <a:p>
            <a:pPr algn="ctr" defTabSz="685800">
              <a:defRPr/>
            </a:pPr>
            <a:r>
              <a:rPr lang="fr-BE" sz="1100" dirty="0">
                <a:solidFill>
                  <a:prstClr val="white"/>
                </a:solidFill>
                <a:latin typeface="Calibri"/>
              </a:rPr>
              <a:t>formation continue</a:t>
            </a:r>
          </a:p>
          <a:p>
            <a:pPr algn="ctr" defTabSz="685800">
              <a:defRPr/>
            </a:pPr>
            <a:endParaRPr lang="fr-BE" sz="1350" dirty="0">
              <a:solidFill>
                <a:prstClr val="black"/>
              </a:solidFill>
              <a:latin typeface="Calibri"/>
            </a:endParaRPr>
          </a:p>
        </p:txBody>
      </p:sp>
      <p:sp>
        <p:nvSpPr>
          <p:cNvPr id="31" name="Rectangle 30"/>
          <p:cNvSpPr/>
          <p:nvPr/>
        </p:nvSpPr>
        <p:spPr>
          <a:xfrm>
            <a:off x="1720528" y="4478724"/>
            <a:ext cx="1469672" cy="4593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white"/>
                </a:solidFill>
                <a:latin typeface="Calibri"/>
              </a:rPr>
              <a:t>DETECTION d’effets</a:t>
            </a:r>
          </a:p>
          <a:p>
            <a:pPr algn="ctr" defTabSz="685800">
              <a:defRPr/>
            </a:pPr>
            <a:endParaRPr lang="fr-BE" sz="1350" dirty="0">
              <a:solidFill>
                <a:prstClr val="black"/>
              </a:solidFill>
              <a:latin typeface="Calibri"/>
            </a:endParaRPr>
          </a:p>
        </p:txBody>
      </p:sp>
      <p:sp>
        <p:nvSpPr>
          <p:cNvPr id="32" name="Rectangle 31"/>
          <p:cNvSpPr/>
          <p:nvPr/>
        </p:nvSpPr>
        <p:spPr>
          <a:xfrm>
            <a:off x="1731034" y="5115664"/>
            <a:ext cx="1822021" cy="70141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BE" sz="1350" dirty="0">
              <a:solidFill>
                <a:prstClr val="black"/>
              </a:solidFill>
              <a:latin typeface="Calibri"/>
            </a:endParaRPr>
          </a:p>
          <a:p>
            <a:pPr algn="ctr" defTabSz="685800">
              <a:defRPr/>
            </a:pPr>
            <a:r>
              <a:rPr lang="fr-BE" sz="1350" dirty="0">
                <a:solidFill>
                  <a:prstClr val="white"/>
                </a:solidFill>
                <a:latin typeface="Calibri"/>
              </a:rPr>
              <a:t>COMMUNICATION DU RISQUE</a:t>
            </a:r>
          </a:p>
          <a:p>
            <a:pPr algn="ctr" defTabSz="685800">
              <a:defRPr/>
            </a:pPr>
            <a:r>
              <a:rPr lang="fr-BE" sz="1350" dirty="0">
                <a:solidFill>
                  <a:prstClr val="white"/>
                </a:solidFill>
                <a:latin typeface="Calibri"/>
              </a:rPr>
              <a:t> par les médecins</a:t>
            </a:r>
          </a:p>
          <a:p>
            <a:pPr algn="ctr" defTabSz="685800">
              <a:defRPr/>
            </a:pPr>
            <a:r>
              <a:rPr lang="fr-BE" sz="750" dirty="0">
                <a:solidFill>
                  <a:prstClr val="white"/>
                </a:solidFill>
                <a:latin typeface="Calibri"/>
              </a:rPr>
              <a:t> (</a:t>
            </a:r>
            <a:r>
              <a:rPr lang="fr-BE" sz="900" dirty="0">
                <a:solidFill>
                  <a:prstClr val="white"/>
                </a:solidFill>
                <a:latin typeface="Calibri"/>
              </a:rPr>
              <a:t>autorités, populations, patient</a:t>
            </a:r>
            <a:r>
              <a:rPr lang="fr-BE" sz="750" dirty="0">
                <a:solidFill>
                  <a:prstClr val="white"/>
                </a:solidFill>
                <a:latin typeface="Calibri"/>
              </a:rPr>
              <a:t>)</a:t>
            </a:r>
          </a:p>
          <a:p>
            <a:pPr algn="ctr" defTabSz="685800">
              <a:defRPr/>
            </a:pPr>
            <a:endParaRPr lang="fr-BE" sz="1350" dirty="0">
              <a:solidFill>
                <a:prstClr val="black"/>
              </a:solidFill>
              <a:latin typeface="Calibri"/>
            </a:endParaRPr>
          </a:p>
        </p:txBody>
      </p:sp>
      <p:sp>
        <p:nvSpPr>
          <p:cNvPr id="35" name="Rectangle 34"/>
          <p:cNvSpPr/>
          <p:nvPr/>
        </p:nvSpPr>
        <p:spPr>
          <a:xfrm>
            <a:off x="1725954" y="6003055"/>
            <a:ext cx="1532138" cy="8056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BE" sz="1350" b="1" dirty="0">
                <a:solidFill>
                  <a:srgbClr val="FF3300"/>
                </a:solidFill>
                <a:latin typeface="Calibri"/>
              </a:rPr>
              <a:t>OBLIGATION LEGALE, </a:t>
            </a:r>
            <a:r>
              <a:rPr lang="fr-BE" sz="1350" dirty="0">
                <a:solidFill>
                  <a:prstClr val="white"/>
                </a:solidFill>
                <a:latin typeface="Calibri"/>
              </a:rPr>
              <a:t>déontologique, éthique</a:t>
            </a:r>
          </a:p>
        </p:txBody>
      </p:sp>
      <p:sp>
        <p:nvSpPr>
          <p:cNvPr id="36" name="Ellipse 35"/>
          <p:cNvSpPr/>
          <p:nvPr/>
        </p:nvSpPr>
        <p:spPr>
          <a:xfrm>
            <a:off x="5612350" y="4755770"/>
            <a:ext cx="4384864" cy="2273176"/>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BE" sz="1350" b="1" dirty="0">
                <a:solidFill>
                  <a:prstClr val="white"/>
                </a:solidFill>
                <a:latin typeface="Calibri"/>
              </a:rPr>
              <a:t>OUTILS</a:t>
            </a:r>
          </a:p>
          <a:p>
            <a:pPr lvl="1" defTabSz="685800">
              <a:defRPr/>
            </a:pPr>
            <a:r>
              <a:rPr lang="fr-BE" sz="1200" b="1" dirty="0">
                <a:solidFill>
                  <a:prstClr val="white"/>
                </a:solidFill>
                <a:latin typeface="Calibri"/>
              </a:rPr>
              <a:t>Campagnes d’informations </a:t>
            </a:r>
            <a:r>
              <a:rPr lang="fr-BE" sz="1050" dirty="0">
                <a:solidFill>
                  <a:prstClr val="white"/>
                </a:solidFill>
                <a:latin typeface="Calibri"/>
              </a:rPr>
              <a:t>soutenues par les autorités</a:t>
            </a:r>
          </a:p>
          <a:p>
            <a:pPr lvl="1" defTabSz="685800">
              <a:defRPr/>
            </a:pPr>
            <a:r>
              <a:rPr lang="fr-BE" sz="1200" b="1" dirty="0">
                <a:solidFill>
                  <a:prstClr val="white"/>
                </a:solidFill>
                <a:latin typeface="Calibri"/>
              </a:rPr>
              <a:t>Modules de formation</a:t>
            </a:r>
          </a:p>
          <a:p>
            <a:pPr lvl="1" defTabSz="685800">
              <a:defRPr/>
            </a:pPr>
            <a:r>
              <a:rPr lang="fr-BE" sz="1050" dirty="0">
                <a:solidFill>
                  <a:prstClr val="white"/>
                </a:solidFill>
                <a:latin typeface="Calibri"/>
              </a:rPr>
              <a:t>Sites de formation avec conseils </a:t>
            </a:r>
          </a:p>
          <a:p>
            <a:pPr lvl="1" defTabSz="685800">
              <a:defRPr/>
            </a:pPr>
            <a:r>
              <a:rPr lang="fr-BE" sz="1050" dirty="0">
                <a:solidFill>
                  <a:prstClr val="white"/>
                </a:solidFill>
                <a:latin typeface="Calibri"/>
              </a:rPr>
              <a:t>Application </a:t>
            </a:r>
            <a:r>
              <a:rPr lang="fr-BE" sz="1050" dirty="0" err="1">
                <a:solidFill>
                  <a:prstClr val="white"/>
                </a:solidFill>
                <a:latin typeface="Calibri"/>
              </a:rPr>
              <a:t>smartphone</a:t>
            </a:r>
            <a:endParaRPr lang="fr-BE" sz="1050" dirty="0">
              <a:solidFill>
                <a:prstClr val="white"/>
              </a:solidFill>
              <a:latin typeface="Calibri"/>
            </a:endParaRPr>
          </a:p>
          <a:p>
            <a:pPr lvl="1" defTabSz="685800">
              <a:defRPr/>
            </a:pPr>
            <a:r>
              <a:rPr lang="fr-BE" sz="1200" b="1" dirty="0">
                <a:solidFill>
                  <a:prstClr val="white"/>
                </a:solidFill>
                <a:latin typeface="Calibri"/>
              </a:rPr>
              <a:t>Consultation de médecine préventive</a:t>
            </a:r>
            <a:r>
              <a:rPr lang="fr-BE" sz="1200" dirty="0">
                <a:solidFill>
                  <a:prstClr val="white"/>
                </a:solidFill>
                <a:latin typeface="Calibri"/>
              </a:rPr>
              <a:t>  </a:t>
            </a:r>
            <a:r>
              <a:rPr lang="fr-BE" sz="1050" dirty="0">
                <a:solidFill>
                  <a:prstClr val="white"/>
                </a:solidFill>
                <a:latin typeface="Calibri"/>
              </a:rPr>
              <a:t>santé </a:t>
            </a:r>
            <a:r>
              <a:rPr lang="fr-BE" sz="1050" dirty="0" err="1">
                <a:solidFill>
                  <a:prstClr val="white"/>
                </a:solidFill>
                <a:latin typeface="Calibri"/>
              </a:rPr>
              <a:t>envt</a:t>
            </a:r>
            <a:r>
              <a:rPr lang="fr-BE" sz="1050" dirty="0">
                <a:solidFill>
                  <a:prstClr val="white"/>
                </a:solidFill>
                <a:latin typeface="Calibri"/>
              </a:rPr>
              <a:t> (code INAMI)</a:t>
            </a:r>
          </a:p>
          <a:p>
            <a:pPr lvl="1" defTabSz="685800">
              <a:defRPr/>
            </a:pPr>
            <a:r>
              <a:rPr lang="fr-BE" sz="1050" dirty="0">
                <a:solidFill>
                  <a:prstClr val="white"/>
                </a:solidFill>
                <a:latin typeface="Calibri"/>
              </a:rPr>
              <a:t>Listing informatique salle d’attente</a:t>
            </a:r>
          </a:p>
          <a:p>
            <a:pPr lvl="1" defTabSz="685800">
              <a:defRPr/>
            </a:pPr>
            <a:r>
              <a:rPr lang="fr-BE" sz="1200" b="1" dirty="0">
                <a:solidFill>
                  <a:prstClr val="white"/>
                </a:solidFill>
                <a:latin typeface="Calibri"/>
              </a:rPr>
              <a:t>Infirmières en prévention </a:t>
            </a:r>
            <a:r>
              <a:rPr lang="fr-BE" sz="1050" dirty="0">
                <a:solidFill>
                  <a:prstClr val="white"/>
                </a:solidFill>
                <a:latin typeface="Calibri"/>
              </a:rPr>
              <a:t>environnementale</a:t>
            </a:r>
          </a:p>
          <a:p>
            <a:pPr lvl="1" defTabSz="685800">
              <a:defRPr/>
            </a:pPr>
            <a:r>
              <a:rPr lang="fr-BE" sz="1050" dirty="0">
                <a:solidFill>
                  <a:prstClr val="white"/>
                </a:solidFill>
                <a:latin typeface="Calibri"/>
              </a:rPr>
              <a:t>Contrôle de messages publicitaire</a:t>
            </a:r>
            <a:r>
              <a:rPr lang="fr-BE" sz="1000" dirty="0">
                <a:solidFill>
                  <a:prstClr val="white"/>
                </a:solidFill>
                <a:latin typeface="Calibri"/>
              </a:rPr>
              <a:t>s</a:t>
            </a:r>
          </a:p>
          <a:p>
            <a:pPr algn="ctr" defTabSz="685800">
              <a:defRPr/>
            </a:pPr>
            <a:endParaRPr lang="fr-BE" sz="750" dirty="0">
              <a:solidFill>
                <a:prstClr val="white"/>
              </a:solidFill>
              <a:latin typeface="Calibri"/>
            </a:endParaRPr>
          </a:p>
        </p:txBody>
      </p:sp>
      <p:sp>
        <p:nvSpPr>
          <p:cNvPr id="37" name="Rectangle à coins arrondis 36"/>
          <p:cNvSpPr/>
          <p:nvPr/>
        </p:nvSpPr>
        <p:spPr>
          <a:xfrm>
            <a:off x="3596198" y="3805136"/>
            <a:ext cx="2044560" cy="272674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BE" sz="1350" b="1" dirty="0">
                <a:solidFill>
                  <a:prstClr val="white"/>
                </a:solidFill>
                <a:latin typeface="Calibri"/>
              </a:rPr>
              <a:t>BESOINS de</a:t>
            </a:r>
          </a:p>
          <a:p>
            <a:pPr algn="ctr" defTabSz="685800">
              <a:defRPr/>
            </a:pPr>
            <a:endParaRPr lang="fr-BE" sz="1350" b="1" dirty="0">
              <a:solidFill>
                <a:prstClr val="white"/>
              </a:solidFill>
              <a:latin typeface="Calibri"/>
            </a:endParaRPr>
          </a:p>
          <a:p>
            <a:pPr defTabSz="685800">
              <a:defRPr/>
            </a:pPr>
            <a:r>
              <a:rPr lang="fr-BE" sz="1300" dirty="0">
                <a:solidFill>
                  <a:prstClr val="white"/>
                </a:solidFill>
                <a:latin typeface="Calibri"/>
              </a:rPr>
              <a:t>Formations</a:t>
            </a:r>
          </a:p>
          <a:p>
            <a:pPr defTabSz="685800">
              <a:defRPr/>
            </a:pPr>
            <a:r>
              <a:rPr lang="fr-BE" sz="1300" dirty="0">
                <a:solidFill>
                  <a:prstClr val="white"/>
                </a:solidFill>
                <a:latin typeface="Calibri"/>
              </a:rPr>
              <a:t>Informations validées par les autorités</a:t>
            </a:r>
          </a:p>
          <a:p>
            <a:pPr defTabSz="685800">
              <a:defRPr/>
            </a:pPr>
            <a:r>
              <a:rPr lang="fr-BE" sz="1300" dirty="0">
                <a:solidFill>
                  <a:prstClr val="white"/>
                </a:solidFill>
                <a:latin typeface="Calibri"/>
              </a:rPr>
              <a:t>Canaux de communication pour des questions</a:t>
            </a:r>
          </a:p>
          <a:p>
            <a:pPr defTabSz="685800">
              <a:defRPr/>
            </a:pPr>
            <a:r>
              <a:rPr lang="fr-BE" sz="1300" dirty="0">
                <a:solidFill>
                  <a:prstClr val="white"/>
                </a:solidFill>
                <a:latin typeface="Calibri"/>
              </a:rPr>
              <a:t>ET faire remonter les informations vers les autorités</a:t>
            </a:r>
          </a:p>
          <a:p>
            <a:pPr algn="ctr" defTabSz="685800">
              <a:defRPr/>
            </a:pPr>
            <a:endParaRPr lang="fr-BE" sz="750" dirty="0">
              <a:solidFill>
                <a:prstClr val="white"/>
              </a:solidFill>
              <a:latin typeface="Calibri"/>
            </a:endParaRPr>
          </a:p>
        </p:txBody>
      </p:sp>
      <p:sp>
        <p:nvSpPr>
          <p:cNvPr id="38" name="Triangle isocèle 37"/>
          <p:cNvSpPr/>
          <p:nvPr/>
        </p:nvSpPr>
        <p:spPr>
          <a:xfrm>
            <a:off x="5673984" y="3272278"/>
            <a:ext cx="4066263" cy="1374455"/>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BE" sz="1350" b="1" dirty="0">
                <a:solidFill>
                  <a:prstClr val="white"/>
                </a:solidFill>
                <a:latin typeface="Calibri"/>
              </a:rPr>
              <a:t>FREINS</a:t>
            </a:r>
          </a:p>
          <a:p>
            <a:pPr algn="ctr" defTabSz="685800">
              <a:defRPr/>
            </a:pPr>
            <a:r>
              <a:rPr lang="fr-BE" sz="1050" b="1" dirty="0">
                <a:solidFill>
                  <a:prstClr val="white"/>
                </a:solidFill>
                <a:latin typeface="Calibri"/>
              </a:rPr>
              <a:t>Résistance au changement</a:t>
            </a:r>
          </a:p>
          <a:p>
            <a:pPr algn="ctr" defTabSz="685800">
              <a:defRPr/>
            </a:pPr>
            <a:r>
              <a:rPr lang="fr-BE" sz="1050" b="1" dirty="0">
                <a:solidFill>
                  <a:prstClr val="white"/>
                </a:solidFill>
                <a:latin typeface="Calibri"/>
              </a:rPr>
              <a:t>Sentiment impuissance</a:t>
            </a:r>
          </a:p>
          <a:p>
            <a:pPr algn="ctr" defTabSz="685800">
              <a:defRPr/>
            </a:pPr>
            <a:r>
              <a:rPr lang="fr-BE" sz="1050" b="1" dirty="0">
                <a:solidFill>
                  <a:prstClr val="white"/>
                </a:solidFill>
                <a:latin typeface="Calibri"/>
              </a:rPr>
              <a:t>Difficulté de s’approprier le sujet</a:t>
            </a:r>
          </a:p>
          <a:p>
            <a:pPr algn="ctr" defTabSz="685800">
              <a:defRPr/>
            </a:pPr>
            <a:r>
              <a:rPr lang="fr-BE" sz="1050" b="1" dirty="0">
                <a:solidFill>
                  <a:prstClr val="white"/>
                </a:solidFill>
                <a:latin typeface="Calibri"/>
              </a:rPr>
              <a:t>Peur de culpabiliser les patients</a:t>
            </a:r>
          </a:p>
          <a:p>
            <a:pPr algn="ctr" defTabSz="685800">
              <a:defRPr/>
            </a:pPr>
            <a:endParaRPr lang="fr-BE" sz="1350" dirty="0">
              <a:solidFill>
                <a:prstClr val="white"/>
              </a:solidFill>
              <a:latin typeface="Calibri"/>
            </a:endParaRPr>
          </a:p>
        </p:txBody>
      </p:sp>
      <p:pic>
        <p:nvPicPr>
          <p:cNvPr id="39" name="Picture 2" descr="C:\Users\ymk\Desktop\ssm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7581" y="5508136"/>
            <a:ext cx="571592" cy="325986"/>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p:cNvSpPr/>
          <p:nvPr/>
        </p:nvSpPr>
        <p:spPr>
          <a:xfrm>
            <a:off x="9216607" y="3454829"/>
            <a:ext cx="1125142" cy="54351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BE" sz="1350" dirty="0">
                <a:solidFill>
                  <a:prstClr val="white"/>
                </a:solidFill>
                <a:latin typeface="Calibri"/>
              </a:rPr>
              <a:t>DEPISTAGE à domicile</a:t>
            </a:r>
          </a:p>
        </p:txBody>
      </p:sp>
    </p:spTree>
    <p:extLst>
      <p:ext uri="{BB962C8B-B14F-4D97-AF65-F5344CB8AC3E}">
        <p14:creationId xmlns:p14="http://schemas.microsoft.com/office/powerpoint/2010/main" val="20832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fltVal val="0"/>
                                          </p:val>
                                        </p:tav>
                                        <p:tav tm="100000">
                                          <p:val>
                                            <p:strVal val="#ppt_w"/>
                                          </p:val>
                                        </p:tav>
                                      </p:tavLst>
                                    </p:anim>
                                    <p:anim calcmode="lin" valueType="num">
                                      <p:cBhvr>
                                        <p:cTn id="54" dur="1000" fill="hold"/>
                                        <p:tgtEl>
                                          <p:spTgt spid="23"/>
                                        </p:tgtEl>
                                        <p:attrNameLst>
                                          <p:attrName>ppt_h</p:attrName>
                                        </p:attrNameLst>
                                      </p:cBhvr>
                                      <p:tavLst>
                                        <p:tav tm="0">
                                          <p:val>
                                            <p:fltVal val="0"/>
                                          </p:val>
                                        </p:tav>
                                        <p:tav tm="100000">
                                          <p:val>
                                            <p:strVal val="#ppt_h"/>
                                          </p:val>
                                        </p:tav>
                                      </p:tavLst>
                                    </p:anim>
                                    <p:anim calcmode="lin" valueType="num">
                                      <p:cBhvr>
                                        <p:cTn id="55" dur="1000" fill="hold"/>
                                        <p:tgtEl>
                                          <p:spTgt spid="23"/>
                                        </p:tgtEl>
                                        <p:attrNameLst>
                                          <p:attrName>style.rotation</p:attrName>
                                        </p:attrNameLst>
                                      </p:cBhvr>
                                      <p:tavLst>
                                        <p:tav tm="0">
                                          <p:val>
                                            <p:fltVal val="90"/>
                                          </p:val>
                                        </p:tav>
                                        <p:tav tm="100000">
                                          <p:val>
                                            <p:fltVal val="0"/>
                                          </p:val>
                                        </p:tav>
                                      </p:tavLst>
                                    </p:anim>
                                    <p:animEffect transition="in" filter="fade">
                                      <p:cBhvr>
                                        <p:cTn id="56" dur="10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1000"/>
                                        <p:tgtEl>
                                          <p:spTgt spid="35"/>
                                        </p:tgtEl>
                                      </p:cBhvr>
                                    </p:animEffect>
                                    <p:anim calcmode="lin" valueType="num">
                                      <p:cBhvr>
                                        <p:cTn id="101" dur="1000" fill="hold"/>
                                        <p:tgtEl>
                                          <p:spTgt spid="35"/>
                                        </p:tgtEl>
                                        <p:attrNameLst>
                                          <p:attrName>ppt_x</p:attrName>
                                        </p:attrNameLst>
                                      </p:cBhvr>
                                      <p:tavLst>
                                        <p:tav tm="0">
                                          <p:val>
                                            <p:strVal val="#ppt_x"/>
                                          </p:val>
                                        </p:tav>
                                        <p:tav tm="100000">
                                          <p:val>
                                            <p:strVal val="#ppt_x"/>
                                          </p:val>
                                        </p:tav>
                                      </p:tavLst>
                                    </p:anim>
                                    <p:anim calcmode="lin" valueType="num">
                                      <p:cBhvr>
                                        <p:cTn id="10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P spid="36" grpId="0" animBg="1"/>
      <p:bldP spid="37" grpId="0" animBg="1"/>
      <p:bldP spid="38"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4B242-6640-47CC-A589-4D46AB0F63D8}"/>
              </a:ext>
            </a:extLst>
          </p:cNvPr>
          <p:cNvSpPr>
            <a:spLocks noGrp="1"/>
          </p:cNvSpPr>
          <p:nvPr>
            <p:ph type="title"/>
          </p:nvPr>
        </p:nvSpPr>
        <p:spPr/>
        <p:txBody>
          <a:bodyPr/>
          <a:lstStyle/>
          <a:p>
            <a:endParaRPr lang="fr-BE" dirty="0"/>
          </a:p>
        </p:txBody>
      </p:sp>
      <p:sp>
        <p:nvSpPr>
          <p:cNvPr id="3" name="Espace réservé du contenu 2">
            <a:extLst>
              <a:ext uri="{FF2B5EF4-FFF2-40B4-BE49-F238E27FC236}">
                <a16:creationId xmlns:a16="http://schemas.microsoft.com/office/drawing/2014/main" id="{D7B7C7B0-00D4-4871-B10B-68B025594FFE}"/>
              </a:ext>
            </a:extLst>
          </p:cNvPr>
          <p:cNvSpPr>
            <a:spLocks noGrp="1"/>
          </p:cNvSpPr>
          <p:nvPr>
            <p:ph sz="quarter" idx="1"/>
          </p:nvPr>
        </p:nvSpPr>
        <p:spPr/>
        <p:txBody>
          <a:bodyPr/>
          <a:lstStyle/>
          <a:p>
            <a:r>
              <a:rPr lang="fr-BE" sz="3200" dirty="0"/>
              <a:t>Pourquoi s’</a:t>
            </a:r>
            <a:r>
              <a:rPr lang="fr-BE" sz="3200" dirty="0" err="1"/>
              <a:t>interesser</a:t>
            </a:r>
            <a:r>
              <a:rPr lang="fr-BE" sz="3200" dirty="0"/>
              <a:t> aux perturbateurs endocriniens? </a:t>
            </a:r>
          </a:p>
          <a:p>
            <a:endParaRPr lang="fr-BE" dirty="0"/>
          </a:p>
        </p:txBody>
      </p:sp>
      <p:sp>
        <p:nvSpPr>
          <p:cNvPr id="4" name="Espace réservé du pied de page 3">
            <a:extLst>
              <a:ext uri="{FF2B5EF4-FFF2-40B4-BE49-F238E27FC236}">
                <a16:creationId xmlns:a16="http://schemas.microsoft.com/office/drawing/2014/main" id="{60C8AE88-046E-40C8-9A94-5BD717EC2E01}"/>
              </a:ext>
            </a:extLst>
          </p:cNvPr>
          <p:cNvSpPr>
            <a:spLocks noGrp="1"/>
          </p:cNvSpPr>
          <p:nvPr>
            <p:ph type="ftr" sz="quarter" idx="16"/>
          </p:nvPr>
        </p:nvSpPr>
        <p:spPr/>
        <p:txBody>
          <a:bodyPr/>
          <a:lstStyle/>
          <a:p>
            <a:r>
              <a:rPr lang="fr-BE">
                <a:solidFill>
                  <a:srgbClr val="3E3D2D"/>
                </a:solidFill>
              </a:rPr>
              <a:t>Dr.J.Pauluis  ONE octobre 2018</a:t>
            </a:r>
            <a:endParaRPr lang="en-US">
              <a:solidFill>
                <a:srgbClr val="3E3D2D"/>
              </a:solidFill>
            </a:endParaRPr>
          </a:p>
        </p:txBody>
      </p:sp>
    </p:spTree>
    <p:extLst>
      <p:ext uri="{BB962C8B-B14F-4D97-AF65-F5344CB8AC3E}">
        <p14:creationId xmlns:p14="http://schemas.microsoft.com/office/powerpoint/2010/main" val="608207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FOD_Sante">
  <a:themeElements>
    <a:clrScheme name="FOD_Sa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D_Sante">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FOD_Sa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D_Sa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D_Sa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D_Sa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D_Sa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D_Sa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D_Sa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D_Sa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D_Sa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D_Sa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D_Sa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D_Sa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3977</TotalTime>
  <Words>2394</Words>
  <Application>Microsoft Office PowerPoint</Application>
  <PresentationFormat>Breedbeeld</PresentationFormat>
  <Paragraphs>318</Paragraphs>
  <Slides>31</Slides>
  <Notes>12</Notes>
  <HiddenSlides>0</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31</vt:i4>
      </vt:variant>
    </vt:vector>
  </HeadingPairs>
  <TitlesOfParts>
    <vt:vector size="45" baseType="lpstr">
      <vt:lpstr>Arial</vt:lpstr>
      <vt:lpstr>Calibri</vt:lpstr>
      <vt:lpstr>Mangal</vt:lpstr>
      <vt:lpstr>Miller Text</vt:lpstr>
      <vt:lpstr>sans-serif</vt:lpstr>
      <vt:lpstr>Times New Roman</vt:lpstr>
      <vt:lpstr>Trebuchet MS</vt:lpstr>
      <vt:lpstr>Wingdings</vt:lpstr>
      <vt:lpstr>Wingdings 2</vt:lpstr>
      <vt:lpstr>Oriel</vt:lpstr>
      <vt:lpstr>FOD_Sante</vt:lpstr>
      <vt:lpstr>1_Thème Office</vt:lpstr>
      <vt:lpstr>2_Oriel</vt:lpstr>
      <vt:lpstr>Default Design</vt:lpstr>
      <vt:lpstr>PowerPoint-presentatie</vt:lpstr>
      <vt:lpstr>Conflits d’intérêt en rapport avec la présentation</vt:lpstr>
      <vt:lpstr>PowerPoint-presentatie</vt:lpstr>
      <vt:lpstr>PowerPoint-presentatie</vt:lpstr>
      <vt:lpstr>PowerPoint-presentatie</vt:lpstr>
      <vt:lpstr> ASSEMBLEE GENERALE du Conseil Supérieur de la Santé Chemicals and health:  risks and how to counteract  15 mai 2019</vt:lpstr>
      <vt:lpstr>Plan national perturbateur endocriens (NAPED) 2022-2026.</vt:lpstr>
      <vt:lpstr>PowerPoint-presentatie</vt:lpstr>
      <vt:lpstr>PowerPoint-presentatie</vt:lpstr>
      <vt:lpstr>PowerPoint-presentatie</vt:lpstr>
      <vt:lpstr>Espérance de vie en bonne santé (1/2)</vt:lpstr>
      <vt:lpstr>Espérance de vie en bonne santé (2/2)</vt:lpstr>
      <vt:lpstr>Recrudescence importante des pathologies endocriniennes</vt:lpstr>
      <vt:lpstr>Recrudescence importante des pathologies endocriniennes</vt:lpstr>
      <vt:lpstr>Recrudescence importante des pathologies endocriniennes</vt:lpstr>
      <vt:lpstr>Droits et devoirs environnementaux du médecin. </vt:lpstr>
      <vt:lpstr>L’arrêt « Hédreul » 25 février 1997 1re chambre civile de la cour de cassation.France. </vt:lpstr>
      <vt:lpstr>22 Août 2002.Loi relative aux droits du patient.</vt:lpstr>
      <vt:lpstr>L’obligation d’information.</vt:lpstr>
      <vt:lpstr>Nécessité de cohérence de l’information</vt:lpstr>
      <vt:lpstr>Information et transparence. Source.Pr G.Sokal Bureau national de l Ordre des Médecins.Le généraliste 31 mars 1999.</vt:lpstr>
      <vt:lpstr>Les défis posés par les perturbateurs endocriniens</vt:lpstr>
      <vt:lpstr>De nouveaux paradigmes:                                       de nouveaux défis!</vt:lpstr>
      <vt:lpstr>Perturbateur endocrinien (PE)</vt:lpstr>
      <vt:lpstr>PowerPoint-presentatie</vt:lpstr>
      <vt:lpstr>PowerPoint-presentatie</vt:lpstr>
      <vt:lpstr>PowerPoint-presentatie</vt:lpstr>
      <vt:lpstr>LLIB2RATION 27 02 2017</vt:lpstr>
      <vt:lpstr>Grossesse et perturbateurs endocriniens.  LE défi des prochaines années.</vt:lpstr>
      <vt:lpstr>PowerPoint-presentatie</vt:lpstr>
      <vt:lpstr>Conclusions et 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perturbateurs endocriniens: un défi pour demain.</dc:title>
  <dc:creator>Jean Pauluis</dc:creator>
  <cp:lastModifiedBy>Christoph Puype (FOD Werkgelegenheid - SPF Emploi)</cp:lastModifiedBy>
  <cp:revision>183</cp:revision>
  <dcterms:created xsi:type="dcterms:W3CDTF">2018-06-23T08:05:07Z</dcterms:created>
  <dcterms:modified xsi:type="dcterms:W3CDTF">2022-05-12T06:53:27Z</dcterms:modified>
</cp:coreProperties>
</file>